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6" r:id="rId2"/>
  </p:sldMasterIdLst>
  <p:notesMasterIdLst>
    <p:notesMasterId r:id="rId72"/>
  </p:notesMasterIdLst>
  <p:handoutMasterIdLst>
    <p:handoutMasterId r:id="rId73"/>
  </p:handoutMasterIdLst>
  <p:sldIdLst>
    <p:sldId id="841" r:id="rId3"/>
    <p:sldId id="497" r:id="rId4"/>
    <p:sldId id="370" r:id="rId5"/>
    <p:sldId id="448" r:id="rId6"/>
    <p:sldId id="503" r:id="rId7"/>
    <p:sldId id="452" r:id="rId8"/>
    <p:sldId id="453" r:id="rId9"/>
    <p:sldId id="455" r:id="rId10"/>
    <p:sldId id="843" r:id="rId11"/>
    <p:sldId id="258" r:id="rId12"/>
    <p:sldId id="261" r:id="rId13"/>
    <p:sldId id="262" r:id="rId14"/>
    <p:sldId id="513" r:id="rId15"/>
    <p:sldId id="846" r:id="rId16"/>
    <p:sldId id="263" r:id="rId17"/>
    <p:sldId id="264" r:id="rId18"/>
    <p:sldId id="847" r:id="rId19"/>
    <p:sldId id="504" r:id="rId20"/>
    <p:sldId id="505" r:id="rId21"/>
    <p:sldId id="506" r:id="rId22"/>
    <p:sldId id="507" r:id="rId23"/>
    <p:sldId id="508" r:id="rId24"/>
    <p:sldId id="774" r:id="rId25"/>
    <p:sldId id="795" r:id="rId26"/>
    <p:sldId id="796" r:id="rId27"/>
    <p:sldId id="799" r:id="rId28"/>
    <p:sldId id="787" r:id="rId29"/>
    <p:sldId id="834" r:id="rId30"/>
    <p:sldId id="835" r:id="rId31"/>
    <p:sldId id="836" r:id="rId32"/>
    <p:sldId id="837" r:id="rId33"/>
    <p:sldId id="828" r:id="rId34"/>
    <p:sldId id="806" r:id="rId35"/>
    <p:sldId id="807" r:id="rId36"/>
    <p:sldId id="808" r:id="rId37"/>
    <p:sldId id="809" r:id="rId38"/>
    <p:sldId id="810" r:id="rId39"/>
    <p:sldId id="811" r:id="rId40"/>
    <p:sldId id="827" r:id="rId41"/>
    <p:sldId id="626" r:id="rId42"/>
    <p:sldId id="627" r:id="rId43"/>
    <p:sldId id="628" r:id="rId44"/>
    <p:sldId id="839" r:id="rId45"/>
    <p:sldId id="629" r:id="rId46"/>
    <p:sldId id="840" r:id="rId47"/>
    <p:sldId id="630" r:id="rId48"/>
    <p:sldId id="826" r:id="rId49"/>
    <p:sldId id="820" r:id="rId50"/>
    <p:sldId id="821" r:id="rId51"/>
    <p:sldId id="822" r:id="rId52"/>
    <p:sldId id="823" r:id="rId53"/>
    <p:sldId id="824" r:id="rId54"/>
    <p:sldId id="825" r:id="rId55"/>
    <p:sldId id="829" r:id="rId56"/>
    <p:sldId id="818" r:id="rId57"/>
    <p:sldId id="819" r:id="rId58"/>
    <p:sldId id="609" r:id="rId59"/>
    <p:sldId id="830" r:id="rId60"/>
    <p:sldId id="812" r:id="rId61"/>
    <p:sldId id="621" r:id="rId62"/>
    <p:sldId id="813" r:id="rId63"/>
    <p:sldId id="814" r:id="rId64"/>
    <p:sldId id="815" r:id="rId65"/>
    <p:sldId id="816" r:id="rId66"/>
    <p:sldId id="786" r:id="rId67"/>
    <p:sldId id="699" r:id="rId68"/>
    <p:sldId id="831" r:id="rId69"/>
    <p:sldId id="832" r:id="rId70"/>
    <p:sldId id="838" r:id="rId71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9A3710F-892C-C04B-8E35-EFAA6872035D}">
          <p14:sldIdLst>
            <p14:sldId id="841"/>
            <p14:sldId id="497"/>
            <p14:sldId id="370"/>
            <p14:sldId id="448"/>
            <p14:sldId id="503"/>
            <p14:sldId id="452"/>
            <p14:sldId id="453"/>
            <p14:sldId id="455"/>
            <p14:sldId id="843"/>
            <p14:sldId id="258"/>
            <p14:sldId id="261"/>
            <p14:sldId id="262"/>
            <p14:sldId id="513"/>
            <p14:sldId id="846"/>
            <p14:sldId id="263"/>
            <p14:sldId id="264"/>
            <p14:sldId id="847"/>
            <p14:sldId id="504"/>
            <p14:sldId id="505"/>
            <p14:sldId id="506"/>
            <p14:sldId id="507"/>
            <p14:sldId id="508"/>
            <p14:sldId id="774"/>
            <p14:sldId id="795"/>
            <p14:sldId id="796"/>
            <p14:sldId id="799"/>
            <p14:sldId id="787"/>
            <p14:sldId id="834"/>
            <p14:sldId id="835"/>
            <p14:sldId id="836"/>
            <p14:sldId id="837"/>
            <p14:sldId id="828"/>
            <p14:sldId id="806"/>
            <p14:sldId id="807"/>
            <p14:sldId id="808"/>
            <p14:sldId id="809"/>
            <p14:sldId id="810"/>
            <p14:sldId id="811"/>
            <p14:sldId id="827"/>
            <p14:sldId id="626"/>
            <p14:sldId id="627"/>
            <p14:sldId id="628"/>
            <p14:sldId id="839"/>
            <p14:sldId id="629"/>
            <p14:sldId id="840"/>
            <p14:sldId id="630"/>
            <p14:sldId id="826"/>
            <p14:sldId id="820"/>
            <p14:sldId id="821"/>
            <p14:sldId id="822"/>
            <p14:sldId id="823"/>
            <p14:sldId id="824"/>
            <p14:sldId id="825"/>
            <p14:sldId id="829"/>
            <p14:sldId id="818"/>
            <p14:sldId id="819"/>
            <p14:sldId id="609"/>
            <p14:sldId id="830"/>
            <p14:sldId id="812"/>
            <p14:sldId id="621"/>
            <p14:sldId id="813"/>
            <p14:sldId id="814"/>
            <p14:sldId id="815"/>
            <p14:sldId id="816"/>
            <p14:sldId id="786"/>
            <p14:sldId id="699"/>
            <p14:sldId id="831"/>
            <p14:sldId id="832"/>
            <p14:sldId id="8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clrMru>
    <a:srgbClr val="DA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 autoAdjust="0"/>
    <p:restoredTop sz="76565" autoAdjust="0"/>
  </p:normalViewPr>
  <p:slideViewPr>
    <p:cSldViewPr snapToGrid="0" snapToObjects="1">
      <p:cViewPr varScale="1">
        <p:scale>
          <a:sx n="99" d="100"/>
          <a:sy n="99" d="100"/>
        </p:scale>
        <p:origin x="2640" y="16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D2DD-56C5-C946-8615-CC7A26338684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C2698-FFBA-1147-8359-0984BF584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4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ACC37-E6B1-534C-B8CC-FB0984CCA33D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4625" y="514350"/>
            <a:ext cx="371475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EAB65-F1B4-9141-B58F-C8EA8258E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17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B87E30A-744B-8349-BCF9-528F9F0560A3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65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DB550B2-CDCA-E347-BDFC-8712E95B0A04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4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C8DA97F-9227-2048-824D-D182C045C830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306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39945E8-5C03-C24C-BAAE-E728C1319C3E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8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fld id="{7F83E828-3A49-B34B-BC55-32734DA6F99C}" type="slidenum">
              <a:rPr lang="en-US" sz="1200">
                <a:latin typeface="Arial" charset="0"/>
              </a:rPr>
              <a:pPr/>
              <a:t>27</a:t>
            </a:fld>
            <a:endParaRPr lang="en-US" sz="120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Timing as a rhetorical tool.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fld id="{A6DB30C6-DD4F-4E4E-91E1-FF18B32A3323}" type="slidenum">
              <a:rPr lang="en-US" sz="1200">
                <a:latin typeface="Arial" charset="0"/>
              </a:rPr>
              <a:pPr/>
              <a:t>28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Pauses as turn-taking information.</a:t>
            </a: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fld id="{0516E5C5-96A0-D344-84B3-4906CEDE6FB7}" type="slidenum">
              <a:rPr lang="en-US" sz="1200">
                <a:latin typeface="Arial" charset="0"/>
              </a:rPr>
              <a:pPr/>
              <a:t>29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Norman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evaluation cycle: delay between action and consequence. 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fld id="{12800731-E344-6847-9D58-328B4730B5B7}" type="slidenum">
              <a:rPr lang="en-US" sz="1200">
                <a:latin typeface="Arial" charset="0"/>
              </a:rPr>
              <a:pPr/>
              <a:t>30</a:t>
            </a:fld>
            <a:endParaRPr lang="en-US" sz="120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8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Temporal</a:t>
            </a:r>
            <a:r>
              <a:rPr lang="en-US" baseline="0" dirty="0"/>
              <a:t> behavioral requires more than “just time”, it has to be embedded in a broader cognitive system. </a:t>
            </a:r>
          </a:p>
          <a:p>
            <a:endParaRPr lang="en-US" baseline="0" dirty="0"/>
          </a:p>
          <a:p>
            <a:r>
              <a:rPr lang="en-US" baseline="0" dirty="0"/>
              <a:t>“Modified church and gibbon model”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5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3AC9F9A-2BEE-8E4B-9EA0-DCB18F134874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78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or green</a:t>
            </a:r>
            <a:r>
              <a:rPr lang="en-US" baseline="0" dirty="0"/>
              <a:t> (left or right) longer on the screen?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7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be, of course, that instead of a perfect match, an “close match” would have been</a:t>
            </a:r>
            <a:r>
              <a:rPr lang="en-US" baseline="0" dirty="0"/>
              <a:t> sufficient to trigger the “same</a:t>
            </a:r>
            <a:r>
              <a:rPr lang="en-US" baseline="0"/>
              <a:t>” response.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be, of course, that instead of a perfect match, an “close match” would have been</a:t>
            </a:r>
            <a:r>
              <a:rPr lang="en-US" baseline="0" dirty="0"/>
              <a:t> sufficient to trigger the “same” response. But what determines whether a match is “close”? Well, these types of models don’t provide us with an answer…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0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be, of course, that instead of a perfect match, an “close match” would have been</a:t>
            </a:r>
            <a:r>
              <a:rPr lang="en-US" baseline="0" dirty="0"/>
              <a:t> sufficient to trigger the “same” response. But what determines whether a match is “close”? Well, these types of models don’t provide us with an answer…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AB65-F1B4-9141-B58F-C8EA8258E2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0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BF3A0B3-2020-E54E-AC5E-A3DB18FB4ABF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5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33F6142-A4A7-6A4E-B3A0-04F6EFDAC182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7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3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447E35D6-AABA-0045-84E5-892B99381680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07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C1128E6-0BC0-8644-8E0E-7E56647F2C58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517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32F3091-95FA-AB43-9236-DA1B7D8D4E82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9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7B4CAB4-D889-454A-98AF-F7A8F824C373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15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2950" y="2130434"/>
            <a:ext cx="8420100" cy="1470025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eMdit</a:t>
            </a:r>
            <a:r>
              <a:rPr lang="en-US" dirty="0"/>
              <a:t>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18016"/>
            <a:ext cx="69342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pic>
        <p:nvPicPr>
          <p:cNvPr id="13" name="Picture 12" descr="RUGR_logoENv_rood_RGB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195" y="5214752"/>
            <a:ext cx="1724021" cy="1416329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832455" y="5853412"/>
            <a:ext cx="2799384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Gill Sans"/>
                <a:cs typeface="Gill Sans"/>
              </a:defRPr>
            </a:lvl1pPr>
          </a:lstStyle>
          <a:p>
            <a:pPr lvl="0"/>
            <a:r>
              <a:rPr lang="en-US" dirty="0"/>
              <a:t>Occasion</a:t>
            </a:r>
          </a:p>
          <a:p>
            <a:pPr lvl="0"/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832455" y="6241587"/>
            <a:ext cx="2799384" cy="437906"/>
          </a:xfrm>
        </p:spPr>
        <p:txBody>
          <a:bodyPr>
            <a:normAutofit/>
          </a:bodyPr>
          <a:lstStyle>
            <a:lvl1pPr algn="r">
              <a:buNone/>
              <a:defRPr sz="20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Gill Sans"/>
                <a:cs typeface="Gill Sans"/>
              </a:defRPr>
            </a:lvl1pPr>
          </a:lstStyle>
          <a:p>
            <a:pPr lvl="0"/>
            <a:r>
              <a:rPr lang="en-US" dirty="0"/>
              <a:t>Date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30290" y="1505193"/>
            <a:ext cx="5310525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9A6C06F9-11FB-804B-A424-EA1602485CC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B8D9D18-2C4C-F34D-BCCD-531CA36FE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68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247650" y="0"/>
            <a:ext cx="10483850" cy="36933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4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65101" y="304800"/>
            <a:ext cx="208266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76500" y="1295400"/>
            <a:ext cx="668655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2950" y="3581400"/>
            <a:ext cx="84201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9" name="Picture 2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CA8B63-4D3A-D040-AC5D-30427480EC1A}"/>
              </a:ext>
            </a:extLst>
          </p:cNvPr>
          <p:cNvCxnSpPr/>
          <p:nvPr userDrawn="1"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2842BCE-CC9F-B747-A5DB-09A5CE167AF9}"/>
              </a:ext>
            </a:extLst>
          </p:cNvPr>
          <p:cNvSpPr txBox="1"/>
          <p:nvPr userDrawn="1"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F7CDA0-7AFA-A540-984E-07EA5417E8C9}"/>
              </a:ext>
            </a:extLst>
          </p:cNvPr>
          <p:cNvCxnSpPr/>
          <p:nvPr userDrawn="1"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2EBACA-2F48-7749-94D1-C6687918802B}"/>
              </a:ext>
            </a:extLst>
          </p:cNvPr>
          <p:cNvSpPr txBox="1"/>
          <p:nvPr userDrawn="1"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34" name="Picture 33" descr="RUGR_logoNL_rood_PMS186.eps">
            <a:extLst>
              <a:ext uri="{FF2B5EF4-FFF2-40B4-BE49-F238E27FC236}">
                <a16:creationId xmlns:a16="http://schemas.microsoft.com/office/drawing/2014/main" id="{BB7D904E-E39C-FA42-86F8-F72CB2D1D7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55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25648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46347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981200"/>
            <a:ext cx="41275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89655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959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18016"/>
            <a:ext cx="6934200" cy="934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6706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96365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8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531088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24600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457200"/>
            <a:ext cx="222885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457200"/>
            <a:ext cx="652145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618665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0" y="4572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42950" y="1981200"/>
            <a:ext cx="84201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3564524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01063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2378" y="3763243"/>
            <a:ext cx="457093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363482" y="2846388"/>
            <a:ext cx="1908969" cy="3751262"/>
          </a:xfrm>
        </p:spPr>
        <p:txBody>
          <a:bodyPr/>
          <a:lstStyle/>
          <a:p>
            <a:r>
              <a:rPr lang="nl-NL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2378" y="3763243"/>
            <a:ext cx="4570934" cy="1470025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5300" y="1690688"/>
            <a:ext cx="8915400" cy="4735204"/>
          </a:xfrm>
        </p:spPr>
        <p:txBody>
          <a:bodyPr/>
          <a:lstStyle>
            <a:lvl3pPr>
              <a:defRPr sz="2400"/>
            </a:lvl3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ral Them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130290" y="1505193"/>
            <a:ext cx="5310525" cy="1354725"/>
          </a:xfrm>
        </p:spPr>
        <p:txBody>
          <a:bodyPr anchor="ctr">
            <a:noAutofit/>
          </a:bodyPr>
          <a:lstStyle>
            <a:lvl1pPr>
              <a:buNone/>
              <a:defRPr sz="4000" baseline="0"/>
            </a:lvl1pPr>
          </a:lstStyle>
          <a:p>
            <a:pPr lvl="0"/>
            <a:r>
              <a:rPr lang="en-US" dirty="0"/>
              <a:t>Central Theme/Quote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Layout w/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/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5300" y="1690688"/>
            <a:ext cx="8915400" cy="4735204"/>
          </a:xfrm>
        </p:spPr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59185"/>
            <a:ext cx="8915400" cy="436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38250" y="4572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1" y="1638300"/>
            <a:ext cx="3621881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2002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5590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521075" y="6429375"/>
            <a:ext cx="304800" cy="2476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879850" y="63246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7650" y="6288315"/>
            <a:ext cx="189865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429" y="381000"/>
            <a:ext cx="110527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6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emf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What is Cognitive Modeling?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/>
          <a:lstStyle/>
          <a:p>
            <a:r>
              <a:rPr lang="en-US"/>
              <a:t>Use formal models to understand human intelligent behavior</a:t>
            </a:r>
          </a:p>
          <a:p>
            <a:r>
              <a:rPr lang="en-US"/>
              <a:t>Use formal models to understand how the brain can produce behavior</a:t>
            </a:r>
          </a:p>
          <a:p>
            <a:r>
              <a:rPr lang="en-US"/>
              <a:t>Use formal models to produce intelligent systems</a:t>
            </a:r>
          </a:p>
        </p:txBody>
      </p:sp>
    </p:spTree>
    <p:extLst>
      <p:ext uri="{BB962C8B-B14F-4D97-AF65-F5344CB8AC3E}">
        <p14:creationId xmlns:p14="http://schemas.microsoft.com/office/powerpoint/2010/main" val="82690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2409496" y="4206765"/>
            <a:ext cx="5867400" cy="1600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2638096" y="4968765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Memory</a:t>
            </a: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3781096" y="4359165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Attention</a:t>
            </a:r>
          </a:p>
        </p:txBody>
      </p:sp>
      <p:sp>
        <p:nvSpPr>
          <p:cNvPr id="26630" name="Rectangle 8"/>
          <p:cNvSpPr>
            <a:spLocks noChangeArrowheads="1"/>
          </p:cNvSpPr>
          <p:nvPr/>
        </p:nvSpPr>
        <p:spPr bwMode="auto">
          <a:xfrm>
            <a:off x="4466896" y="5121165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Vision</a:t>
            </a: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5990896" y="4435365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Time</a:t>
            </a:r>
          </a:p>
        </p:txBody>
      </p:sp>
      <p:sp>
        <p:nvSpPr>
          <p:cNvPr id="26632" name="TextBox 10"/>
          <p:cNvSpPr txBox="1">
            <a:spLocks noChangeArrowheads="1"/>
          </p:cNvSpPr>
          <p:nvPr/>
        </p:nvSpPr>
        <p:spPr bwMode="auto">
          <a:xfrm>
            <a:off x="580696" y="5349766"/>
            <a:ext cx="1828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Architecture</a:t>
            </a:r>
          </a:p>
        </p:txBody>
      </p:sp>
      <p:sp>
        <p:nvSpPr>
          <p:cNvPr id="26634" name="Rectangle 14"/>
          <p:cNvSpPr>
            <a:spLocks noChangeArrowheads="1"/>
          </p:cNvSpPr>
          <p:nvPr/>
        </p:nvSpPr>
        <p:spPr bwMode="auto">
          <a:xfrm>
            <a:off x="1952296" y="2530365"/>
            <a:ext cx="17526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Language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Learning</a:t>
            </a:r>
          </a:p>
        </p:txBody>
      </p:sp>
      <p:sp>
        <p:nvSpPr>
          <p:cNvPr id="26635" name="Rectangle 16"/>
          <p:cNvSpPr>
            <a:spLocks noChangeArrowheads="1"/>
          </p:cNvSpPr>
          <p:nvPr/>
        </p:nvSpPr>
        <p:spPr bwMode="auto">
          <a:xfrm>
            <a:off x="3933496" y="2149365"/>
            <a:ext cx="17526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Algebra</a:t>
            </a:r>
          </a:p>
        </p:txBody>
      </p:sp>
      <p:sp>
        <p:nvSpPr>
          <p:cNvPr id="26636" name="Rectangle 17"/>
          <p:cNvSpPr>
            <a:spLocks noChangeArrowheads="1"/>
          </p:cNvSpPr>
          <p:nvPr/>
        </p:nvSpPr>
        <p:spPr bwMode="auto">
          <a:xfrm>
            <a:off x="5762296" y="2149365"/>
            <a:ext cx="17526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Logical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Reasoning</a:t>
            </a:r>
          </a:p>
        </p:txBody>
      </p:sp>
      <p:sp>
        <p:nvSpPr>
          <p:cNvPr id="26637" name="Rectangle 18"/>
          <p:cNvSpPr>
            <a:spLocks noChangeArrowheads="1"/>
          </p:cNvSpPr>
          <p:nvPr/>
        </p:nvSpPr>
        <p:spPr bwMode="auto">
          <a:xfrm>
            <a:off x="7743496" y="2530365"/>
            <a:ext cx="17526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Decision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Making</a:t>
            </a:r>
          </a:p>
        </p:txBody>
      </p:sp>
      <p:cxnSp>
        <p:nvCxnSpPr>
          <p:cNvPr id="26638" name="Straight Arrow Connector 22"/>
          <p:cNvCxnSpPr>
            <a:cxnSpLocks noChangeShapeType="1"/>
            <a:stCxn id="26627" idx="0"/>
            <a:endCxn id="26634" idx="2"/>
          </p:cNvCxnSpPr>
          <p:nvPr/>
        </p:nvCxnSpPr>
        <p:spPr bwMode="auto">
          <a:xfrm rot="16200000" flipV="1">
            <a:off x="3742996" y="2606565"/>
            <a:ext cx="685800" cy="2514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39" name="Straight Arrow Connector 24"/>
          <p:cNvCxnSpPr>
            <a:cxnSpLocks noChangeShapeType="1"/>
            <a:stCxn id="26627" idx="0"/>
            <a:endCxn id="26635" idx="2"/>
          </p:cNvCxnSpPr>
          <p:nvPr/>
        </p:nvCxnSpPr>
        <p:spPr bwMode="auto">
          <a:xfrm rot="16200000" flipV="1">
            <a:off x="4543096" y="3406665"/>
            <a:ext cx="10668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40" name="Straight Arrow Connector 26"/>
          <p:cNvCxnSpPr>
            <a:cxnSpLocks noChangeShapeType="1"/>
            <a:stCxn id="26627" idx="0"/>
            <a:endCxn id="26636" idx="2"/>
          </p:cNvCxnSpPr>
          <p:nvPr/>
        </p:nvCxnSpPr>
        <p:spPr bwMode="auto">
          <a:xfrm rot="5400000" flipH="1" flipV="1">
            <a:off x="5457496" y="3025665"/>
            <a:ext cx="1066800" cy="1295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641" name="Straight Arrow Connector 28"/>
          <p:cNvCxnSpPr>
            <a:cxnSpLocks noChangeShapeType="1"/>
            <a:stCxn id="26627" idx="0"/>
            <a:endCxn id="26637" idx="2"/>
          </p:cNvCxnSpPr>
          <p:nvPr/>
        </p:nvCxnSpPr>
        <p:spPr bwMode="auto">
          <a:xfrm rot="5400000" flipH="1" flipV="1">
            <a:off x="6638596" y="2225565"/>
            <a:ext cx="685800" cy="3276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643" name="TextBox 33"/>
          <p:cNvSpPr txBox="1">
            <a:spLocks noChangeArrowheads="1"/>
          </p:cNvSpPr>
          <p:nvPr/>
        </p:nvSpPr>
        <p:spPr bwMode="auto">
          <a:xfrm>
            <a:off x="580696" y="2835166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Models</a:t>
            </a:r>
          </a:p>
        </p:txBody>
      </p:sp>
      <p:sp>
        <p:nvSpPr>
          <p:cNvPr id="26644" name="Rectangle 35"/>
          <p:cNvSpPr>
            <a:spLocks noChangeArrowheads="1"/>
          </p:cNvSpPr>
          <p:nvPr/>
        </p:nvSpPr>
        <p:spPr bwMode="auto">
          <a:xfrm>
            <a:off x="6524296" y="5197365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charset="0"/>
              </a:rPr>
              <a:t>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9B85-1025-4047-B904-F1F029D8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cognitive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51FD-7523-3B44-BB6B-3957883E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63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1828800" y="1676400"/>
            <a:ext cx="6096000" cy="518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352800" y="457200"/>
            <a:ext cx="327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3600" b="1">
                <a:solidFill>
                  <a:srgbClr val="000000"/>
                </a:solidFill>
              </a:rPr>
              <a:t>External World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819400" y="20574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Manual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Control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6324600" y="41910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Problem</a:t>
            </a:r>
            <a:br>
              <a:rPr lang="en-US">
                <a:solidFill>
                  <a:srgbClr val="000000"/>
                </a:solidFill>
                <a:latin typeface="Times" pitchFamily="-109" charset="0"/>
              </a:rPr>
            </a:br>
            <a:r>
              <a:rPr lang="en-US">
                <a:solidFill>
                  <a:srgbClr val="000000"/>
                </a:solidFill>
                <a:latin typeface="Times" pitchFamily="-109" charset="0"/>
              </a:rPr>
              <a:t>State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2133600" y="41148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Declarative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Memory</a:t>
            </a:r>
          </a:p>
        </p:txBody>
      </p:sp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5638800" y="19812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Visual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Perception</a:t>
            </a:r>
          </a:p>
        </p:txBody>
      </p:sp>
      <p:sp>
        <p:nvSpPr>
          <p:cNvPr id="59400" name="Rectangle 8"/>
          <p:cNvSpPr>
            <a:spLocks noChangeArrowheads="1"/>
          </p:cNvSpPr>
          <p:nvPr/>
        </p:nvSpPr>
        <p:spPr bwMode="auto">
          <a:xfrm>
            <a:off x="4267200" y="58674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Control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State</a:t>
            </a:r>
          </a:p>
        </p:txBody>
      </p:sp>
      <p:sp>
        <p:nvSpPr>
          <p:cNvPr id="59401" name="Rectangle 9"/>
          <p:cNvSpPr>
            <a:spLocks noChangeArrowheads="1"/>
          </p:cNvSpPr>
          <p:nvPr/>
        </p:nvSpPr>
        <p:spPr bwMode="auto">
          <a:xfrm>
            <a:off x="4267200" y="36576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Production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System</a:t>
            </a:r>
            <a:endParaRPr lang="en-US"/>
          </a:p>
        </p:txBody>
      </p:sp>
      <p:sp>
        <p:nvSpPr>
          <p:cNvPr id="59402" name="Freeform 10"/>
          <p:cNvSpPr>
            <a:spLocks/>
          </p:cNvSpPr>
          <p:nvPr/>
        </p:nvSpPr>
        <p:spPr bwMode="auto">
          <a:xfrm>
            <a:off x="5334000" y="2819400"/>
            <a:ext cx="381000" cy="838200"/>
          </a:xfrm>
          <a:custGeom>
            <a:avLst/>
            <a:gdLst/>
            <a:ahLst/>
            <a:cxnLst>
              <a:cxn ang="0">
                <a:pos x="0" y="528"/>
              </a:cxn>
              <a:cxn ang="0">
                <a:pos x="96" y="240"/>
              </a:cxn>
              <a:cxn ang="0">
                <a:pos x="432" y="0"/>
              </a:cxn>
            </a:cxnLst>
            <a:rect l="0" t="0" r="r" b="b"/>
            <a:pathLst>
              <a:path w="432" h="528">
                <a:moveTo>
                  <a:pt x="0" y="528"/>
                </a:moveTo>
                <a:cubicBezTo>
                  <a:pt x="12" y="428"/>
                  <a:pt x="24" y="328"/>
                  <a:pt x="96" y="240"/>
                </a:cubicBezTo>
                <a:cubicBezTo>
                  <a:pt x="168" y="152"/>
                  <a:pt x="300" y="76"/>
                  <a:pt x="432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03" name="Freeform 11"/>
          <p:cNvSpPr>
            <a:spLocks/>
          </p:cNvSpPr>
          <p:nvPr/>
        </p:nvSpPr>
        <p:spPr bwMode="auto">
          <a:xfrm>
            <a:off x="5638800" y="2895600"/>
            <a:ext cx="533400" cy="838200"/>
          </a:xfrm>
          <a:custGeom>
            <a:avLst/>
            <a:gdLst/>
            <a:ahLst/>
            <a:cxnLst>
              <a:cxn ang="0">
                <a:pos x="480" y="0"/>
              </a:cxn>
              <a:cxn ang="0">
                <a:pos x="336" y="336"/>
              </a:cxn>
              <a:cxn ang="0">
                <a:pos x="0" y="528"/>
              </a:cxn>
            </a:cxnLst>
            <a:rect l="0" t="0" r="r" b="b"/>
            <a:pathLst>
              <a:path w="480" h="528">
                <a:moveTo>
                  <a:pt x="480" y="0"/>
                </a:moveTo>
                <a:cubicBezTo>
                  <a:pt x="448" y="124"/>
                  <a:pt x="416" y="248"/>
                  <a:pt x="336" y="336"/>
                </a:cubicBezTo>
                <a:cubicBezTo>
                  <a:pt x="256" y="424"/>
                  <a:pt x="128" y="476"/>
                  <a:pt x="0" y="528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4724400" y="4495800"/>
            <a:ext cx="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5181600" y="4495800"/>
            <a:ext cx="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06" name="Freeform 14"/>
          <p:cNvSpPr>
            <a:spLocks/>
          </p:cNvSpPr>
          <p:nvPr/>
        </p:nvSpPr>
        <p:spPr bwMode="auto">
          <a:xfrm>
            <a:off x="3505200" y="4572000"/>
            <a:ext cx="838200" cy="228600"/>
          </a:xfrm>
          <a:custGeom>
            <a:avLst/>
            <a:gdLst/>
            <a:ahLst/>
            <a:cxnLst>
              <a:cxn ang="0">
                <a:pos x="528" y="0"/>
              </a:cxn>
              <a:cxn ang="0">
                <a:pos x="336" y="192"/>
              </a:cxn>
              <a:cxn ang="0">
                <a:pos x="0" y="240"/>
              </a:cxn>
            </a:cxnLst>
            <a:rect l="0" t="0" r="r" b="b"/>
            <a:pathLst>
              <a:path w="528" h="240">
                <a:moveTo>
                  <a:pt x="528" y="0"/>
                </a:moveTo>
                <a:cubicBezTo>
                  <a:pt x="476" y="76"/>
                  <a:pt x="424" y="152"/>
                  <a:pt x="336" y="192"/>
                </a:cubicBezTo>
                <a:cubicBezTo>
                  <a:pt x="248" y="232"/>
                  <a:pt x="56" y="232"/>
                  <a:pt x="0" y="24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07" name="Line 15"/>
          <p:cNvSpPr>
            <a:spLocks noChangeShapeType="1"/>
          </p:cNvSpPr>
          <p:nvPr/>
        </p:nvSpPr>
        <p:spPr bwMode="auto">
          <a:xfrm flipV="1">
            <a:off x="3505200" y="4267200"/>
            <a:ext cx="7620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08" name="Line 16"/>
          <p:cNvSpPr>
            <a:spLocks noChangeShapeType="1"/>
          </p:cNvSpPr>
          <p:nvPr/>
        </p:nvSpPr>
        <p:spPr bwMode="auto">
          <a:xfrm>
            <a:off x="5638800" y="4267200"/>
            <a:ext cx="6858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09" name="Freeform 17"/>
          <p:cNvSpPr>
            <a:spLocks/>
          </p:cNvSpPr>
          <p:nvPr/>
        </p:nvSpPr>
        <p:spPr bwMode="auto">
          <a:xfrm>
            <a:off x="5562600" y="4495800"/>
            <a:ext cx="762000" cy="304800"/>
          </a:xfrm>
          <a:custGeom>
            <a:avLst/>
            <a:gdLst/>
            <a:ahLst/>
            <a:cxnLst>
              <a:cxn ang="0">
                <a:pos x="480" y="192"/>
              </a:cxn>
              <a:cxn ang="0">
                <a:pos x="144" y="144"/>
              </a:cxn>
              <a:cxn ang="0">
                <a:pos x="0" y="0"/>
              </a:cxn>
            </a:cxnLst>
            <a:rect l="0" t="0" r="r" b="b"/>
            <a:pathLst>
              <a:path w="480" h="192">
                <a:moveTo>
                  <a:pt x="480" y="192"/>
                </a:moveTo>
                <a:cubicBezTo>
                  <a:pt x="352" y="184"/>
                  <a:pt x="224" y="176"/>
                  <a:pt x="144" y="144"/>
                </a:cubicBezTo>
                <a:cubicBezTo>
                  <a:pt x="64" y="112"/>
                  <a:pt x="24" y="24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10" name="Freeform 18"/>
          <p:cNvSpPr>
            <a:spLocks/>
          </p:cNvSpPr>
          <p:nvPr/>
        </p:nvSpPr>
        <p:spPr bwMode="auto">
          <a:xfrm>
            <a:off x="3657600" y="2895600"/>
            <a:ext cx="609600" cy="838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432"/>
              </a:cxn>
              <a:cxn ang="0">
                <a:pos x="384" y="528"/>
              </a:cxn>
            </a:cxnLst>
            <a:rect l="0" t="0" r="r" b="b"/>
            <a:pathLst>
              <a:path w="384" h="528">
                <a:moveTo>
                  <a:pt x="0" y="0"/>
                </a:moveTo>
                <a:cubicBezTo>
                  <a:pt x="16" y="172"/>
                  <a:pt x="32" y="344"/>
                  <a:pt x="96" y="432"/>
                </a:cubicBezTo>
                <a:cubicBezTo>
                  <a:pt x="160" y="520"/>
                  <a:pt x="336" y="512"/>
                  <a:pt x="384" y="528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11" name="Freeform 19"/>
          <p:cNvSpPr>
            <a:spLocks/>
          </p:cNvSpPr>
          <p:nvPr/>
        </p:nvSpPr>
        <p:spPr bwMode="auto">
          <a:xfrm>
            <a:off x="4191000" y="2895600"/>
            <a:ext cx="444500" cy="762000"/>
          </a:xfrm>
          <a:custGeom>
            <a:avLst/>
            <a:gdLst/>
            <a:ahLst/>
            <a:cxnLst>
              <a:cxn ang="0">
                <a:pos x="240" y="480"/>
              </a:cxn>
              <a:cxn ang="0">
                <a:pos x="240" y="192"/>
              </a:cxn>
              <a:cxn ang="0">
                <a:pos x="0" y="0"/>
              </a:cxn>
            </a:cxnLst>
            <a:rect l="0" t="0" r="r" b="b"/>
            <a:pathLst>
              <a:path w="280" h="480">
                <a:moveTo>
                  <a:pt x="240" y="480"/>
                </a:moveTo>
                <a:cubicBezTo>
                  <a:pt x="260" y="376"/>
                  <a:pt x="280" y="272"/>
                  <a:pt x="240" y="192"/>
                </a:cubicBezTo>
                <a:cubicBezTo>
                  <a:pt x="200" y="112"/>
                  <a:pt x="100" y="5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 flipV="1">
            <a:off x="3505200" y="1371600"/>
            <a:ext cx="0" cy="68580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 flipV="1">
            <a:off x="6400800" y="1295400"/>
            <a:ext cx="0" cy="68580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4191000" y="1752600"/>
            <a:ext cx="1403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0000"/>
                </a:solidFill>
                <a:latin typeface="Times" pitchFamily="-109" charset="0"/>
              </a:rPr>
              <a:t>ACT-R</a:t>
            </a:r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7146926" y="1868489"/>
            <a:ext cx="872355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Parse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3x-5=7</a:t>
            </a:r>
          </a:p>
        </p:txBody>
      </p:sp>
      <p:sp>
        <p:nvSpPr>
          <p:cNvPr id="59416" name="Text Box 24"/>
          <p:cNvSpPr txBox="1">
            <a:spLocks noChangeArrowheads="1"/>
          </p:cNvSpPr>
          <p:nvPr/>
        </p:nvSpPr>
        <p:spPr bwMode="auto">
          <a:xfrm>
            <a:off x="609600" y="4114801"/>
            <a:ext cx="1050544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Retrieve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7+5=12</a:t>
            </a:r>
          </a:p>
        </p:txBody>
      </p:sp>
      <p:sp>
        <p:nvSpPr>
          <p:cNvPr id="59417" name="Text Box 25"/>
          <p:cNvSpPr txBox="1">
            <a:spLocks noChangeArrowheads="1"/>
          </p:cNvSpPr>
          <p:nvPr/>
        </p:nvSpPr>
        <p:spPr bwMode="auto">
          <a:xfrm>
            <a:off x="5867401" y="5873751"/>
            <a:ext cx="1877437" cy="830997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“</a:t>
            </a:r>
            <a:r>
              <a:rPr kumimoji="1" 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Unwinding</a:t>
            </a:r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”</a:t>
            </a:r>
            <a:endParaRPr kumimoji="1" lang="en-US">
              <a:solidFill>
                <a:schemeClr val="bg2"/>
              </a:solidFill>
              <a:latin typeface="Trebuchet MS" charset="0"/>
              <a:ea typeface="Osaka" charset="0"/>
              <a:cs typeface="Osaka" charset="0"/>
            </a:endParaRPr>
          </a:p>
          <a:p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“</a:t>
            </a:r>
            <a:r>
              <a:rPr kumimoji="1" 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Retrieving</a:t>
            </a:r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”</a:t>
            </a:r>
            <a:endParaRPr kumimoji="1" lang="en-US">
              <a:solidFill>
                <a:schemeClr val="bg2"/>
              </a:solidFill>
              <a:latin typeface="Trebuchet MS" charset="0"/>
              <a:ea typeface="Osaka" charset="0"/>
              <a:cs typeface="Osaka" charset="0"/>
            </a:endParaRPr>
          </a:p>
        </p:txBody>
      </p:sp>
      <p:sp>
        <p:nvSpPr>
          <p:cNvPr id="59418" name="Text Box 26"/>
          <p:cNvSpPr txBox="1">
            <a:spLocks noChangeArrowheads="1"/>
          </p:cNvSpPr>
          <p:nvPr/>
        </p:nvSpPr>
        <p:spPr bwMode="auto">
          <a:xfrm>
            <a:off x="7848601" y="4191001"/>
            <a:ext cx="787395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Hold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3x=12</a:t>
            </a:r>
          </a:p>
        </p:txBody>
      </p:sp>
      <p:sp>
        <p:nvSpPr>
          <p:cNvPr id="59419" name="Text Box 27"/>
          <p:cNvSpPr txBox="1">
            <a:spLocks noChangeArrowheads="1"/>
          </p:cNvSpPr>
          <p:nvPr/>
        </p:nvSpPr>
        <p:spPr bwMode="auto">
          <a:xfrm>
            <a:off x="1600200" y="2057401"/>
            <a:ext cx="661400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Type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x=4</a:t>
            </a:r>
          </a:p>
        </p:txBody>
      </p:sp>
    </p:spTree>
    <p:extLst>
      <p:ext uri="{BB962C8B-B14F-4D97-AF65-F5344CB8AC3E}">
        <p14:creationId xmlns:p14="http://schemas.microsoft.com/office/powerpoint/2010/main" val="36034342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15" grpId="0" animBg="1" autoUpdateAnimBg="0"/>
      <p:bldP spid="59416" grpId="0" animBg="1" autoUpdateAnimBg="0"/>
      <p:bldP spid="59417" grpId="0" animBg="1" autoUpdateAnimBg="0"/>
      <p:bldP spid="59418" grpId="0" animBg="1" autoUpdateAnimBg="0"/>
      <p:bldP spid="59419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828800" y="1676400"/>
            <a:ext cx="6096000" cy="518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352800" y="457200"/>
            <a:ext cx="327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3600" b="1">
                <a:solidFill>
                  <a:srgbClr val="000000"/>
                </a:solidFill>
              </a:rPr>
              <a:t>External World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819400" y="20574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Manual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Control</a:t>
            </a: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6324600" y="41910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Problem</a:t>
            </a:r>
            <a:br>
              <a:rPr lang="en-US">
                <a:solidFill>
                  <a:srgbClr val="000000"/>
                </a:solidFill>
                <a:latin typeface="Times" pitchFamily="-109" charset="0"/>
              </a:rPr>
            </a:br>
            <a:r>
              <a:rPr lang="en-US">
                <a:solidFill>
                  <a:srgbClr val="000000"/>
                </a:solidFill>
                <a:latin typeface="Times" pitchFamily="-109" charset="0"/>
              </a:rPr>
              <a:t>State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133600" y="41148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Declarative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Memory</a:t>
            </a:r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5638800" y="19812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Visual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Perception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267200" y="58674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Control</a:t>
            </a:r>
          </a:p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Times" pitchFamily="-109" charset="0"/>
              </a:rPr>
              <a:t>State</a:t>
            </a:r>
          </a:p>
        </p:txBody>
      </p:sp>
      <p:sp>
        <p:nvSpPr>
          <p:cNvPr id="61449" name="Rectangle 9"/>
          <p:cNvSpPr>
            <a:spLocks noChangeArrowheads="1"/>
          </p:cNvSpPr>
          <p:nvPr/>
        </p:nvSpPr>
        <p:spPr bwMode="auto">
          <a:xfrm>
            <a:off x="4267200" y="3657600"/>
            <a:ext cx="1371600" cy="838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Production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System</a:t>
            </a:r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5334000" y="2819400"/>
            <a:ext cx="381000" cy="838200"/>
          </a:xfrm>
          <a:custGeom>
            <a:avLst/>
            <a:gdLst/>
            <a:ahLst/>
            <a:cxnLst>
              <a:cxn ang="0">
                <a:pos x="0" y="528"/>
              </a:cxn>
              <a:cxn ang="0">
                <a:pos x="96" y="240"/>
              </a:cxn>
              <a:cxn ang="0">
                <a:pos x="432" y="0"/>
              </a:cxn>
            </a:cxnLst>
            <a:rect l="0" t="0" r="r" b="b"/>
            <a:pathLst>
              <a:path w="432" h="528">
                <a:moveTo>
                  <a:pt x="0" y="528"/>
                </a:moveTo>
                <a:cubicBezTo>
                  <a:pt x="12" y="428"/>
                  <a:pt x="24" y="328"/>
                  <a:pt x="96" y="240"/>
                </a:cubicBezTo>
                <a:cubicBezTo>
                  <a:pt x="168" y="152"/>
                  <a:pt x="300" y="76"/>
                  <a:pt x="432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51" name="Freeform 11"/>
          <p:cNvSpPr>
            <a:spLocks/>
          </p:cNvSpPr>
          <p:nvPr/>
        </p:nvSpPr>
        <p:spPr bwMode="auto">
          <a:xfrm>
            <a:off x="5638800" y="2895600"/>
            <a:ext cx="533400" cy="838200"/>
          </a:xfrm>
          <a:custGeom>
            <a:avLst/>
            <a:gdLst/>
            <a:ahLst/>
            <a:cxnLst>
              <a:cxn ang="0">
                <a:pos x="480" y="0"/>
              </a:cxn>
              <a:cxn ang="0">
                <a:pos x="336" y="336"/>
              </a:cxn>
              <a:cxn ang="0">
                <a:pos x="0" y="528"/>
              </a:cxn>
            </a:cxnLst>
            <a:rect l="0" t="0" r="r" b="b"/>
            <a:pathLst>
              <a:path w="480" h="528">
                <a:moveTo>
                  <a:pt x="480" y="0"/>
                </a:moveTo>
                <a:cubicBezTo>
                  <a:pt x="448" y="124"/>
                  <a:pt x="416" y="248"/>
                  <a:pt x="336" y="336"/>
                </a:cubicBezTo>
                <a:cubicBezTo>
                  <a:pt x="256" y="424"/>
                  <a:pt x="128" y="476"/>
                  <a:pt x="0" y="528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>
            <a:off x="4724400" y="4495800"/>
            <a:ext cx="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>
            <a:off x="5181600" y="4495800"/>
            <a:ext cx="0" cy="1371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54" name="Freeform 14"/>
          <p:cNvSpPr>
            <a:spLocks/>
          </p:cNvSpPr>
          <p:nvPr/>
        </p:nvSpPr>
        <p:spPr bwMode="auto">
          <a:xfrm>
            <a:off x="3505200" y="4572000"/>
            <a:ext cx="838200" cy="228600"/>
          </a:xfrm>
          <a:custGeom>
            <a:avLst/>
            <a:gdLst/>
            <a:ahLst/>
            <a:cxnLst>
              <a:cxn ang="0">
                <a:pos x="528" y="0"/>
              </a:cxn>
              <a:cxn ang="0">
                <a:pos x="336" y="192"/>
              </a:cxn>
              <a:cxn ang="0">
                <a:pos x="0" y="240"/>
              </a:cxn>
            </a:cxnLst>
            <a:rect l="0" t="0" r="r" b="b"/>
            <a:pathLst>
              <a:path w="528" h="240">
                <a:moveTo>
                  <a:pt x="528" y="0"/>
                </a:moveTo>
                <a:cubicBezTo>
                  <a:pt x="476" y="76"/>
                  <a:pt x="424" y="152"/>
                  <a:pt x="336" y="192"/>
                </a:cubicBezTo>
                <a:cubicBezTo>
                  <a:pt x="248" y="232"/>
                  <a:pt x="56" y="232"/>
                  <a:pt x="0" y="24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V="1">
            <a:off x="3505200" y="4267200"/>
            <a:ext cx="7620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56" name="Line 16"/>
          <p:cNvSpPr>
            <a:spLocks noChangeShapeType="1"/>
          </p:cNvSpPr>
          <p:nvPr/>
        </p:nvSpPr>
        <p:spPr bwMode="auto">
          <a:xfrm>
            <a:off x="5638800" y="4267200"/>
            <a:ext cx="685800" cy="381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57" name="Freeform 17"/>
          <p:cNvSpPr>
            <a:spLocks/>
          </p:cNvSpPr>
          <p:nvPr/>
        </p:nvSpPr>
        <p:spPr bwMode="auto">
          <a:xfrm>
            <a:off x="5562600" y="4495800"/>
            <a:ext cx="762000" cy="304800"/>
          </a:xfrm>
          <a:custGeom>
            <a:avLst/>
            <a:gdLst/>
            <a:ahLst/>
            <a:cxnLst>
              <a:cxn ang="0">
                <a:pos x="480" y="192"/>
              </a:cxn>
              <a:cxn ang="0">
                <a:pos x="144" y="144"/>
              </a:cxn>
              <a:cxn ang="0">
                <a:pos x="0" y="0"/>
              </a:cxn>
            </a:cxnLst>
            <a:rect l="0" t="0" r="r" b="b"/>
            <a:pathLst>
              <a:path w="480" h="192">
                <a:moveTo>
                  <a:pt x="480" y="192"/>
                </a:moveTo>
                <a:cubicBezTo>
                  <a:pt x="352" y="184"/>
                  <a:pt x="224" y="176"/>
                  <a:pt x="144" y="144"/>
                </a:cubicBezTo>
                <a:cubicBezTo>
                  <a:pt x="64" y="112"/>
                  <a:pt x="24" y="24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 type="triangle" w="med" len="med"/>
            <a:tailEnd type="non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58" name="Freeform 18"/>
          <p:cNvSpPr>
            <a:spLocks/>
          </p:cNvSpPr>
          <p:nvPr/>
        </p:nvSpPr>
        <p:spPr bwMode="auto">
          <a:xfrm>
            <a:off x="3657600" y="2895600"/>
            <a:ext cx="609600" cy="838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432"/>
              </a:cxn>
              <a:cxn ang="0">
                <a:pos x="384" y="528"/>
              </a:cxn>
            </a:cxnLst>
            <a:rect l="0" t="0" r="r" b="b"/>
            <a:pathLst>
              <a:path w="384" h="528">
                <a:moveTo>
                  <a:pt x="0" y="0"/>
                </a:moveTo>
                <a:cubicBezTo>
                  <a:pt x="16" y="172"/>
                  <a:pt x="32" y="344"/>
                  <a:pt x="96" y="432"/>
                </a:cubicBezTo>
                <a:cubicBezTo>
                  <a:pt x="160" y="520"/>
                  <a:pt x="336" y="512"/>
                  <a:pt x="384" y="528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59" name="Freeform 19"/>
          <p:cNvSpPr>
            <a:spLocks/>
          </p:cNvSpPr>
          <p:nvPr/>
        </p:nvSpPr>
        <p:spPr bwMode="auto">
          <a:xfrm>
            <a:off x="4191000" y="2895600"/>
            <a:ext cx="444500" cy="762000"/>
          </a:xfrm>
          <a:custGeom>
            <a:avLst/>
            <a:gdLst/>
            <a:ahLst/>
            <a:cxnLst>
              <a:cxn ang="0">
                <a:pos x="240" y="480"/>
              </a:cxn>
              <a:cxn ang="0">
                <a:pos x="240" y="192"/>
              </a:cxn>
              <a:cxn ang="0">
                <a:pos x="0" y="0"/>
              </a:cxn>
            </a:cxnLst>
            <a:rect l="0" t="0" r="r" b="b"/>
            <a:pathLst>
              <a:path w="280" h="480">
                <a:moveTo>
                  <a:pt x="240" y="480"/>
                </a:moveTo>
                <a:cubicBezTo>
                  <a:pt x="260" y="376"/>
                  <a:pt x="280" y="272"/>
                  <a:pt x="240" y="192"/>
                </a:cubicBezTo>
                <a:cubicBezTo>
                  <a:pt x="200" y="112"/>
                  <a:pt x="100" y="56"/>
                  <a:pt x="0" y="0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9" charset="0"/>
            </a:endParaRPr>
          </a:p>
        </p:txBody>
      </p:sp>
      <p:sp>
        <p:nvSpPr>
          <p:cNvPr id="61460" name="Line 20"/>
          <p:cNvSpPr>
            <a:spLocks noChangeShapeType="1"/>
          </p:cNvSpPr>
          <p:nvPr/>
        </p:nvSpPr>
        <p:spPr bwMode="auto">
          <a:xfrm flipV="1">
            <a:off x="3505200" y="1371600"/>
            <a:ext cx="0" cy="68580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61" name="Line 21"/>
          <p:cNvSpPr>
            <a:spLocks noChangeShapeType="1"/>
          </p:cNvSpPr>
          <p:nvPr/>
        </p:nvSpPr>
        <p:spPr bwMode="auto">
          <a:xfrm flipV="1">
            <a:off x="6400800" y="1295400"/>
            <a:ext cx="0" cy="685800"/>
          </a:xfrm>
          <a:prstGeom prst="line">
            <a:avLst/>
          </a:prstGeom>
          <a:noFill/>
          <a:ln w="127000">
            <a:solidFill>
              <a:srgbClr val="000000"/>
            </a:solidFill>
            <a:round/>
            <a:headEnd type="triangle" w="med" len="med"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Times" pitchFamily="-106" charset="0"/>
            </a:endParaRP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4191000" y="1752600"/>
            <a:ext cx="14033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rgbClr val="000000"/>
                </a:solidFill>
                <a:latin typeface="Times" pitchFamily="-109" charset="0"/>
              </a:rPr>
              <a:t>ACT-R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7146926" y="1868489"/>
            <a:ext cx="872355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Parse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3x-5=7</a:t>
            </a: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609600" y="4114801"/>
            <a:ext cx="1050544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Retrieve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7+5=12</a:t>
            </a: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5867401" y="5873751"/>
            <a:ext cx="1877437" cy="830997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“</a:t>
            </a:r>
            <a:r>
              <a:rPr kumimoji="1" 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Unwinding</a:t>
            </a:r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”</a:t>
            </a:r>
            <a:endParaRPr kumimoji="1" lang="en-US">
              <a:solidFill>
                <a:schemeClr val="bg2"/>
              </a:solidFill>
              <a:latin typeface="Trebuchet MS" charset="0"/>
              <a:ea typeface="Osaka" charset="0"/>
              <a:cs typeface="Osaka" charset="0"/>
            </a:endParaRPr>
          </a:p>
          <a:p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“</a:t>
            </a:r>
            <a:r>
              <a:rPr kumimoji="1" 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Retrieving</a:t>
            </a:r>
            <a:r>
              <a:rPr kumimoji="1" lang="ja-JP" altLang="en-US">
                <a:solidFill>
                  <a:schemeClr val="bg2"/>
                </a:solidFill>
                <a:latin typeface="Trebuchet MS" charset="0"/>
                <a:ea typeface="Osaka" charset="0"/>
                <a:cs typeface="Osaka" charset="0"/>
              </a:rPr>
              <a:t>”</a:t>
            </a:r>
            <a:endParaRPr kumimoji="1" lang="en-US">
              <a:solidFill>
                <a:schemeClr val="bg2"/>
              </a:solidFill>
              <a:latin typeface="Trebuchet MS" charset="0"/>
              <a:ea typeface="Osaka" charset="0"/>
              <a:cs typeface="Osaka" charset="0"/>
            </a:endParaRPr>
          </a:p>
        </p:txBody>
      </p:sp>
      <p:sp>
        <p:nvSpPr>
          <p:cNvPr id="61466" name="Text Box 26"/>
          <p:cNvSpPr txBox="1">
            <a:spLocks noChangeArrowheads="1"/>
          </p:cNvSpPr>
          <p:nvPr/>
        </p:nvSpPr>
        <p:spPr bwMode="auto">
          <a:xfrm>
            <a:off x="7848601" y="4191001"/>
            <a:ext cx="787395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Hold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3x=12</a:t>
            </a:r>
          </a:p>
        </p:txBody>
      </p:sp>
      <p:sp>
        <p:nvSpPr>
          <p:cNvPr id="61467" name="Text Box 27"/>
          <p:cNvSpPr txBox="1">
            <a:spLocks noChangeArrowheads="1"/>
          </p:cNvSpPr>
          <p:nvPr/>
        </p:nvSpPr>
        <p:spPr bwMode="auto">
          <a:xfrm>
            <a:off x="1600200" y="2057401"/>
            <a:ext cx="661400" cy="646331"/>
          </a:xfrm>
          <a:prstGeom prst="rect">
            <a:avLst/>
          </a:prstGeom>
          <a:solidFill>
            <a:srgbClr val="FFFF00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Type</a:t>
            </a:r>
          </a:p>
          <a:p>
            <a:pPr>
              <a:defRPr/>
            </a:pPr>
            <a:r>
              <a:rPr kumimoji="1" lang="en-US">
                <a:solidFill>
                  <a:schemeClr val="bg2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x=4</a:t>
            </a:r>
          </a:p>
        </p:txBody>
      </p:sp>
      <p:sp>
        <p:nvSpPr>
          <p:cNvPr id="61468" name="Rectangle 28"/>
          <p:cNvSpPr>
            <a:spLocks noChangeArrowheads="1"/>
          </p:cNvSpPr>
          <p:nvPr/>
        </p:nvSpPr>
        <p:spPr bwMode="auto">
          <a:xfrm>
            <a:off x="5638800" y="1981200"/>
            <a:ext cx="1371600" cy="83820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Visual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Cortex</a:t>
            </a:r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2133600" y="4114800"/>
            <a:ext cx="1371600" cy="838200"/>
          </a:xfrm>
          <a:prstGeom prst="rect">
            <a:avLst/>
          </a:prstGeom>
          <a:solidFill>
            <a:srgbClr val="CC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Prefrontal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Cortex</a:t>
            </a:r>
          </a:p>
        </p:txBody>
      </p:sp>
      <p:sp>
        <p:nvSpPr>
          <p:cNvPr id="61470" name="Rectangle 30"/>
          <p:cNvSpPr>
            <a:spLocks noChangeArrowheads="1"/>
          </p:cNvSpPr>
          <p:nvPr/>
        </p:nvSpPr>
        <p:spPr bwMode="auto">
          <a:xfrm>
            <a:off x="4267200" y="5867400"/>
            <a:ext cx="1371600" cy="838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Anterior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Cingulate</a:t>
            </a:r>
          </a:p>
        </p:txBody>
      </p:sp>
      <p:sp>
        <p:nvSpPr>
          <p:cNvPr id="61471" name="Rectangle 31"/>
          <p:cNvSpPr>
            <a:spLocks noChangeArrowheads="1"/>
          </p:cNvSpPr>
          <p:nvPr/>
        </p:nvSpPr>
        <p:spPr bwMode="auto">
          <a:xfrm>
            <a:off x="6324600" y="4191000"/>
            <a:ext cx="1371600" cy="838200"/>
          </a:xfrm>
          <a:prstGeom prst="rect">
            <a:avLst/>
          </a:prstGeom>
          <a:solidFill>
            <a:srgbClr val="CC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Parietal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Cortex</a:t>
            </a:r>
          </a:p>
        </p:txBody>
      </p:sp>
      <p:sp>
        <p:nvSpPr>
          <p:cNvPr id="61472" name="Rectangle 32"/>
          <p:cNvSpPr>
            <a:spLocks noChangeArrowheads="1"/>
          </p:cNvSpPr>
          <p:nvPr/>
        </p:nvSpPr>
        <p:spPr bwMode="auto">
          <a:xfrm>
            <a:off x="2819400" y="2057400"/>
            <a:ext cx="1371600" cy="8382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Motor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Cortex</a:t>
            </a:r>
          </a:p>
        </p:txBody>
      </p:sp>
      <p:sp>
        <p:nvSpPr>
          <p:cNvPr id="61473" name="Rectangle 33"/>
          <p:cNvSpPr>
            <a:spLocks noChangeArrowheads="1"/>
          </p:cNvSpPr>
          <p:nvPr/>
        </p:nvSpPr>
        <p:spPr bwMode="auto">
          <a:xfrm>
            <a:off x="4267200" y="3657600"/>
            <a:ext cx="1371600" cy="838200"/>
          </a:xfrm>
          <a:prstGeom prst="rect">
            <a:avLst/>
          </a:prstGeom>
          <a:solidFill>
            <a:srgbClr val="FF99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Basal</a:t>
            </a:r>
          </a:p>
          <a:p>
            <a:pPr algn="ctr">
              <a:defRPr/>
            </a:pPr>
            <a:r>
              <a:rPr kumimoji="1" lang="en-US">
                <a:solidFill>
                  <a:srgbClr val="000000"/>
                </a:solidFill>
                <a:latin typeface="Trebuchet MS" pitchFamily="-109" charset="0"/>
                <a:ea typeface="Osaka" pitchFamily="-109" charset="-128"/>
                <a:cs typeface="Osaka" pitchFamily="-109" charset="-128"/>
              </a:rPr>
              <a:t>Ganglia</a:t>
            </a:r>
          </a:p>
        </p:txBody>
      </p:sp>
    </p:spTree>
    <p:extLst>
      <p:ext uri="{BB962C8B-B14F-4D97-AF65-F5344CB8AC3E}">
        <p14:creationId xmlns:p14="http://schemas.microsoft.com/office/powerpoint/2010/main" val="21348433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8" grpId="0" animBg="1"/>
      <p:bldP spid="61469" grpId="0" animBg="1"/>
      <p:bldP spid="61470" grpId="0" animBg="1"/>
      <p:bldP spid="61471" grpId="0" animBg="1"/>
      <p:bldP spid="61472" grpId="0" animBg="1"/>
      <p:bldP spid="6147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Levels of abstraction for Cognition (Newell)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066800" y="1981200"/>
          <a:ext cx="77724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Time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World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Rational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Cognitive Band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Deliberate</a:t>
                      </a:r>
                      <a:r>
                        <a:rPr lang="en-US" baseline="0" dirty="0"/>
                        <a:t> 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Biological</a:t>
                      </a:r>
                      <a:r>
                        <a:rPr lang="en-US" baseline="0" dirty="0"/>
                        <a:t> Band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83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E4EC-5987-C844-A5E9-4A904E2C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course: two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2C4D-01D3-7C45-BD9B-CD50C4A0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Declarative Memory</a:t>
            </a:r>
          </a:p>
          <a:p>
            <a:r>
              <a:rPr lang="en-US" dirty="0"/>
              <a:t>Time perception</a:t>
            </a:r>
          </a:p>
          <a:p>
            <a:r>
              <a:rPr lang="en-US" dirty="0"/>
              <a:t>(Goal/WM module)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will </a:t>
            </a:r>
            <a:r>
              <a:rPr lang="en-US" i="1" dirty="0"/>
              <a:t>program</a:t>
            </a:r>
            <a:r>
              <a:rPr lang="en-US" dirty="0"/>
              <a:t> (in Python) the behavior of the rest of the modules.</a:t>
            </a:r>
          </a:p>
        </p:txBody>
      </p:sp>
    </p:spTree>
    <p:extLst>
      <p:ext uri="{BB962C8B-B14F-4D97-AF65-F5344CB8AC3E}">
        <p14:creationId xmlns:p14="http://schemas.microsoft.com/office/powerpoint/2010/main" val="371877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ACT-R declarative memory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/>
          <a:lstStyle/>
          <a:p>
            <a:r>
              <a:rPr lang="en-US" dirty="0"/>
              <a:t>Memory for facts, both semantic and episodic, e.g.</a:t>
            </a:r>
          </a:p>
          <a:p>
            <a:pPr lvl="1"/>
            <a:r>
              <a:rPr lang="en-US" dirty="0"/>
              <a:t>3+2=5</a:t>
            </a:r>
          </a:p>
          <a:p>
            <a:pPr lvl="1"/>
            <a:r>
              <a:rPr lang="en-US" dirty="0"/>
              <a:t>the past tense of go is went</a:t>
            </a:r>
          </a:p>
          <a:p>
            <a:pPr lvl="1"/>
            <a:r>
              <a:rPr lang="en-US" dirty="0"/>
              <a:t>Yesterday I had pizza for diner</a:t>
            </a:r>
          </a:p>
          <a:p>
            <a:pPr lvl="1"/>
            <a:r>
              <a:rPr lang="en-US" dirty="0"/>
              <a:t>The traffic light turns red after 15 pulses</a:t>
            </a:r>
          </a:p>
          <a:p>
            <a:r>
              <a:rPr lang="en-US" dirty="0"/>
              <a:t>Representation is similar to semantic networks (without inheritance)</a:t>
            </a:r>
          </a:p>
        </p:txBody>
      </p:sp>
    </p:spTree>
    <p:extLst>
      <p:ext uri="{BB962C8B-B14F-4D97-AF65-F5344CB8AC3E}">
        <p14:creationId xmlns:p14="http://schemas.microsoft.com/office/powerpoint/2010/main" val="103533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ACT-R declarative memory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Chunks have an id and a number of attributes</a:t>
            </a:r>
          </a:p>
          <a:p>
            <a:r>
              <a:rPr lang="en-US" dirty="0"/>
              <a:t>Attributes point to other chunks</a:t>
            </a:r>
          </a:p>
          <a:p>
            <a:r>
              <a:rPr lang="en-US" dirty="0"/>
              <a:t>Example: 3+2=5 is represented as: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fact3+2</a:t>
            </a:r>
            <a:br>
              <a:rPr lang="en-US" dirty="0"/>
            </a:br>
            <a:r>
              <a:rPr lang="en-US" dirty="0"/>
              <a:t>	isa addition-fact</a:t>
            </a:r>
            <a:br>
              <a:rPr lang="en-US" dirty="0"/>
            </a:br>
            <a:r>
              <a:rPr lang="en-US" dirty="0"/>
              <a:t>	addend1 three</a:t>
            </a:r>
            <a:br>
              <a:rPr lang="en-US" dirty="0"/>
            </a:br>
            <a:r>
              <a:rPr lang="en-US" dirty="0"/>
              <a:t>	addend2 two</a:t>
            </a:r>
            <a:br>
              <a:rPr lang="en-US" dirty="0"/>
            </a:br>
            <a:r>
              <a:rPr lang="en-US" dirty="0"/>
              <a:t>	sum five</a:t>
            </a:r>
          </a:p>
        </p:txBody>
      </p:sp>
    </p:spTree>
    <p:extLst>
      <p:ext uri="{BB962C8B-B14F-4D97-AF65-F5344CB8AC3E}">
        <p14:creationId xmlns:p14="http://schemas.microsoft.com/office/powerpoint/2010/main" val="202352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6023-B0F3-F748-9F10-70589A49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ACT-R Declarative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B32C-DB35-234A-8E92-C3747BF13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Chunks in memory have an activation value</a:t>
            </a:r>
          </a:p>
          <a:p>
            <a:pPr lvl="1"/>
            <a:r>
              <a:rPr lang="en-US" dirty="0"/>
              <a:t>Activation determines the priority of retrieval (highest activation is retrieved first)</a:t>
            </a:r>
          </a:p>
          <a:p>
            <a:pPr lvl="1"/>
            <a:r>
              <a:rPr lang="en-US" dirty="0"/>
              <a:t>If activation is below threshold, chunk cannot be retrieved</a:t>
            </a:r>
          </a:p>
          <a:p>
            <a:pPr lvl="1"/>
            <a:r>
              <a:rPr lang="en-US" dirty="0"/>
              <a:t>Activation determines retrieval time</a:t>
            </a:r>
          </a:p>
          <a:p>
            <a:r>
              <a:rPr lang="en-US" dirty="0"/>
              <a:t>Activation depends on:</a:t>
            </a:r>
          </a:p>
          <a:p>
            <a:pPr lvl="1"/>
            <a:r>
              <a:rPr lang="en-US" dirty="0"/>
              <a:t>How often chunk was retrieved in the past</a:t>
            </a:r>
          </a:p>
          <a:p>
            <a:pPr lvl="1"/>
            <a:r>
              <a:rPr lang="en-US" dirty="0"/>
              <a:t>Activation from the context</a:t>
            </a:r>
          </a:p>
        </p:txBody>
      </p:sp>
    </p:spTree>
    <p:extLst>
      <p:ext uri="{BB962C8B-B14F-4D97-AF65-F5344CB8AC3E}">
        <p14:creationId xmlns:p14="http://schemas.microsoft.com/office/powerpoint/2010/main" val="50079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673884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Sugar Factory Task</a:t>
            </a:r>
            <a:br>
              <a:rPr lang="en-US" dirty="0"/>
            </a:br>
            <a:r>
              <a:rPr lang="en-US" dirty="0"/>
              <a:t> (Berry &amp; Broadbent, model by Wallach)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2158431"/>
            <a:ext cx="8915400" cy="4366978"/>
          </a:xfrm>
        </p:spPr>
        <p:txBody>
          <a:bodyPr/>
          <a:lstStyle/>
          <a:p>
            <a:r>
              <a:rPr lang="en-US" dirty="0"/>
              <a:t>Participants have to achieve a certain goal output of a sugar factory by setting the number of workers for each day</a:t>
            </a:r>
          </a:p>
          <a:p>
            <a:r>
              <a:rPr lang="en-US" dirty="0"/>
              <a:t>The output is calculated on the basis of the number of workers and the output on the previous day, but the formula is unknown to participants</a:t>
            </a:r>
          </a:p>
        </p:txBody>
      </p:sp>
    </p:spTree>
    <p:extLst>
      <p:ext uri="{BB962C8B-B14F-4D97-AF65-F5344CB8AC3E}">
        <p14:creationId xmlns:p14="http://schemas.microsoft.com/office/powerpoint/2010/main" val="231768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Sugar Factory details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the production P of a simulated sugar factory at a target value T, by allocating an appropriate number of workers W to the job.</a:t>
            </a:r>
          </a:p>
          <a:p>
            <a:r>
              <a:rPr lang="en-US" dirty="0"/>
              <a:t>System dynamics are controlled by:</a:t>
            </a:r>
          </a:p>
          <a:p>
            <a:r>
              <a:rPr lang="en-US" dirty="0"/>
              <a:t>	P</a:t>
            </a:r>
            <a:r>
              <a:rPr lang="en-US" baseline="-25000" dirty="0"/>
              <a:t>t</a:t>
            </a:r>
            <a:r>
              <a:rPr lang="en-US" dirty="0"/>
              <a:t> = 2 </a:t>
            </a:r>
            <a:r>
              <a:rPr lang="en-US" dirty="0" err="1"/>
              <a:t>W</a:t>
            </a:r>
            <a:r>
              <a:rPr lang="en-US" baseline="-25000" dirty="0" err="1"/>
              <a:t>t</a:t>
            </a:r>
            <a:r>
              <a:rPr lang="en-US" dirty="0"/>
              <a:t> - P</a:t>
            </a:r>
            <a:r>
              <a:rPr lang="en-US" baseline="-25000" dirty="0"/>
              <a:t>t-1</a:t>
            </a:r>
            <a:r>
              <a:rPr lang="en-US" dirty="0"/>
              <a:t> + Random Factor (-1/0/1)</a:t>
            </a:r>
          </a:p>
          <a:p>
            <a:r>
              <a:rPr lang="en-US" dirty="0"/>
              <a:t>Production depends on previous day</a:t>
            </a:r>
          </a:p>
          <a:p>
            <a:r>
              <a:rPr lang="en-US" dirty="0"/>
              <a:t>Random Factor makes it hard to find underlying rule</a:t>
            </a:r>
          </a:p>
        </p:txBody>
      </p:sp>
    </p:spTree>
    <p:extLst>
      <p:ext uri="{BB962C8B-B14F-4D97-AF65-F5344CB8AC3E}">
        <p14:creationId xmlns:p14="http://schemas.microsoft.com/office/powerpoint/2010/main" val="867091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You can’</a:t>
            </a:r>
            <a:r>
              <a:rPr lang="en-US" altLang="ja-JP" dirty="0"/>
              <a:t>t play Twenty Questions with Nature and win</a:t>
            </a:r>
            <a:endParaRPr lang="en-US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>
          <a:xfrm>
            <a:off x="3206044" y="1758950"/>
            <a:ext cx="6204656" cy="4367213"/>
          </a:xfrm>
        </p:spPr>
        <p:txBody>
          <a:bodyPr/>
          <a:lstStyle/>
          <a:p>
            <a:r>
              <a:rPr lang="en-US" dirty="0"/>
              <a:t>Paper (1973) by Alan Newell. The title of the paper refers to a game</a:t>
            </a:r>
          </a:p>
          <a:p>
            <a:r>
              <a:rPr lang="en-US" dirty="0"/>
              <a:t>Newell argues psychologists study phenomena in detail, but forget the big picture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21971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6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Sugar Factory task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685800" y="2133601"/>
            <a:ext cx="1370888" cy="6463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pitchFamily="-109" charset="0"/>
              </a:rPr>
              <a:t>Production 2</a:t>
            </a:r>
          </a:p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pitchFamily="-109" charset="0"/>
              </a:rPr>
              <a:t>Workers 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7401" y="1987551"/>
            <a:ext cx="3236913" cy="923925"/>
            <a:chOff x="1056" y="1248"/>
            <a:chExt cx="2039" cy="582"/>
          </a:xfrm>
        </p:grpSpPr>
        <p:sp>
          <p:nvSpPr>
            <p:cNvPr id="271365" name="Text Box 5"/>
            <p:cNvSpPr txBox="1">
              <a:spLocks noChangeArrowheads="1"/>
            </p:cNvSpPr>
            <p:nvPr/>
          </p:nvSpPr>
          <p:spPr bwMode="auto">
            <a:xfrm>
              <a:off x="1920" y="1248"/>
              <a:ext cx="1175" cy="5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Production 2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Workers 5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New Production 9</a:t>
              </a:r>
            </a:p>
          </p:txBody>
        </p:sp>
        <p:cxnSp>
          <p:nvCxnSpPr>
            <p:cNvPr id="271366" name="AutoShape 6"/>
            <p:cNvCxnSpPr>
              <a:cxnSpLocks noChangeShapeType="1"/>
              <a:stCxn id="271363" idx="3"/>
              <a:endCxn id="271365" idx="1"/>
            </p:cNvCxnSpPr>
            <p:nvPr/>
          </p:nvCxnSpPr>
          <p:spPr bwMode="auto">
            <a:xfrm flipV="1">
              <a:off x="1056" y="1539"/>
              <a:ext cx="864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294314" y="2449513"/>
            <a:ext cx="2935288" cy="717550"/>
            <a:chOff x="3095" y="1539"/>
            <a:chExt cx="1849" cy="452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4080" y="1584"/>
              <a:ext cx="864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Production 9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Workers ?</a:t>
              </a:r>
            </a:p>
          </p:txBody>
        </p:sp>
        <p:cxnSp>
          <p:nvCxnSpPr>
            <p:cNvPr id="271369" name="AutoShape 9"/>
            <p:cNvCxnSpPr>
              <a:cxnSpLocks noChangeShapeType="1"/>
              <a:stCxn id="271365" idx="3"/>
              <a:endCxn id="271368" idx="1"/>
            </p:cNvCxnSpPr>
            <p:nvPr/>
          </p:nvCxnSpPr>
          <p:spPr bwMode="auto">
            <a:xfrm>
              <a:off x="3095" y="1539"/>
              <a:ext cx="985" cy="2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5105400" y="3167064"/>
            <a:ext cx="2438400" cy="1954213"/>
            <a:chOff x="2976" y="1991"/>
            <a:chExt cx="1536" cy="1231"/>
          </a:xfrm>
        </p:grpSpPr>
        <p:sp>
          <p:nvSpPr>
            <p:cNvPr id="271371" name="Text Box 11"/>
            <p:cNvSpPr txBox="1">
              <a:spLocks noChangeArrowheads="1"/>
            </p:cNvSpPr>
            <p:nvPr/>
          </p:nvSpPr>
          <p:spPr bwMode="auto">
            <a:xfrm>
              <a:off x="2976" y="2640"/>
              <a:ext cx="1175" cy="5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Production 9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Workers 5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New Production 1</a:t>
              </a:r>
            </a:p>
          </p:txBody>
        </p:sp>
        <p:cxnSp>
          <p:nvCxnSpPr>
            <p:cNvPr id="271372" name="AutoShape 12"/>
            <p:cNvCxnSpPr>
              <a:cxnSpLocks noChangeShapeType="1"/>
              <a:stCxn id="271368" idx="2"/>
              <a:endCxn id="271371" idx="0"/>
            </p:cNvCxnSpPr>
            <p:nvPr/>
          </p:nvCxnSpPr>
          <p:spPr bwMode="auto">
            <a:xfrm flipH="1">
              <a:off x="3564" y="1991"/>
              <a:ext cx="948" cy="6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676400" y="4343404"/>
            <a:ext cx="3429000" cy="646113"/>
            <a:chOff x="816" y="2736"/>
            <a:chExt cx="2160" cy="407"/>
          </a:xfrm>
        </p:grpSpPr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816" y="2736"/>
              <a:ext cx="864" cy="4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Production 1</a:t>
              </a:r>
            </a:p>
            <a:p>
              <a:pPr>
                <a:defRPr/>
              </a:pPr>
              <a:r>
                <a:rPr lang="en-US">
                  <a:solidFill>
                    <a:schemeClr val="bg2"/>
                  </a:solidFill>
                  <a:latin typeface="Times" pitchFamily="-109" charset="0"/>
                </a:rPr>
                <a:t>Workers ?</a:t>
              </a:r>
            </a:p>
          </p:txBody>
        </p:sp>
        <p:cxnSp>
          <p:nvCxnSpPr>
            <p:cNvPr id="271375" name="AutoShape 15"/>
            <p:cNvCxnSpPr>
              <a:cxnSpLocks noChangeShapeType="1"/>
              <a:stCxn id="271371" idx="1"/>
              <a:endCxn id="271374" idx="3"/>
            </p:cNvCxnSpPr>
            <p:nvPr/>
          </p:nvCxnSpPr>
          <p:spPr bwMode="auto">
            <a:xfrm flipH="1">
              <a:off x="1680" y="2935"/>
              <a:ext cx="1296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  <p:sp>
        <p:nvSpPr>
          <p:cNvPr id="38919" name="Text Box 16"/>
          <p:cNvSpPr txBox="1">
            <a:spLocks noChangeArrowheads="1"/>
          </p:cNvSpPr>
          <p:nvPr/>
        </p:nvSpPr>
        <p:spPr bwMode="auto">
          <a:xfrm>
            <a:off x="2498725" y="58515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en-US">
              <a:latin typeface="Times" charset="0"/>
            </a:endParaRPr>
          </a:p>
        </p:txBody>
      </p:sp>
      <p:graphicFrame>
        <p:nvGraphicFramePr>
          <p:cNvPr id="389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641120"/>
              </p:ext>
            </p:extLst>
          </p:nvPr>
        </p:nvGraphicFramePr>
        <p:xfrm>
          <a:off x="1981200" y="5867400"/>
          <a:ext cx="6096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4000500" imgH="292100" progId="Equation.3">
                  <p:embed/>
                </p:oleObj>
              </mc:Choice>
              <mc:Fallback>
                <p:oleObj name="Equation" r:id="rId4" imgW="4000500" imgH="292100" progId="Equation.3">
                  <p:embed/>
                  <p:pic>
                    <p:nvPicPr>
                      <p:cNvPr id="389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867400"/>
                        <a:ext cx="6096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1" name="Text Box 18"/>
          <p:cNvSpPr txBox="1">
            <a:spLocks noChangeArrowheads="1"/>
          </p:cNvSpPr>
          <p:nvPr/>
        </p:nvSpPr>
        <p:spPr bwMode="auto">
          <a:xfrm>
            <a:off x="1431925" y="341312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latin typeface="Times" charset="0"/>
              </a:rPr>
              <a:t>Goal Production = 9</a:t>
            </a:r>
          </a:p>
        </p:txBody>
      </p:sp>
    </p:spTree>
    <p:extLst>
      <p:ext uri="{BB962C8B-B14F-4D97-AF65-F5344CB8AC3E}">
        <p14:creationId xmlns:p14="http://schemas.microsoft.com/office/powerpoint/2010/main" val="33036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dirty="0"/>
              <a:t>Wallach’</a:t>
            </a:r>
            <a:r>
              <a:rPr lang="en-US" altLang="ja-JP" dirty="0"/>
              <a:t>s model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AC27FD-7636-0B4E-88B3-C269274E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3657600" y="28194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4"/>
              </a:solidFill>
              <a:latin typeface="Times" pitchFamily="-109" charset="0"/>
            </a:endParaRPr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3657601" y="5334000"/>
            <a:ext cx="2714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Times" charset="0"/>
              </a:rPr>
              <a:t>Declarative Memory</a:t>
            </a:r>
          </a:p>
        </p:txBody>
      </p:sp>
      <p:sp>
        <p:nvSpPr>
          <p:cNvPr id="273413" name="Rectangle 5"/>
          <p:cNvSpPr>
            <a:spLocks noChangeArrowheads="1"/>
          </p:cNvSpPr>
          <p:nvPr/>
        </p:nvSpPr>
        <p:spPr bwMode="auto">
          <a:xfrm>
            <a:off x="838200" y="2362200"/>
            <a:ext cx="16764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Yesterday 2</a:t>
            </a:r>
          </a:p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Workers 7</a:t>
            </a:r>
          </a:p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Production 12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362200" y="2971800"/>
            <a:ext cx="2362200" cy="1066800"/>
            <a:chOff x="1248" y="1872"/>
            <a:chExt cx="1488" cy="672"/>
          </a:xfrm>
        </p:grpSpPr>
        <p:sp>
          <p:nvSpPr>
            <p:cNvPr id="273415" name="Line 7"/>
            <p:cNvSpPr>
              <a:spLocks noChangeShapeType="1"/>
            </p:cNvSpPr>
            <p:nvPr/>
          </p:nvSpPr>
          <p:spPr bwMode="auto">
            <a:xfrm>
              <a:off x="1248" y="1872"/>
              <a:ext cx="1104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chemeClr val="accent4"/>
                </a:solidFill>
                <a:latin typeface="Times New Roman" pitchFamily="-106" charset="0"/>
              </a:endParaRPr>
            </a:p>
          </p:txBody>
        </p:sp>
        <p:sp>
          <p:nvSpPr>
            <p:cNvPr id="273416" name="Rectangle 8"/>
            <p:cNvSpPr>
              <a:spLocks noChangeArrowheads="1"/>
            </p:cNvSpPr>
            <p:nvPr/>
          </p:nvSpPr>
          <p:spPr bwMode="auto">
            <a:xfrm>
              <a:off x="2352" y="2160"/>
              <a:ext cx="384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2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7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12</a:t>
              </a:r>
              <a:endParaRPr lang="en-US">
                <a:solidFill>
                  <a:schemeClr val="accent4"/>
                </a:solidFill>
                <a:latin typeface="Times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886200" y="3200400"/>
            <a:ext cx="1905000" cy="1752600"/>
            <a:chOff x="2208" y="2016"/>
            <a:chExt cx="1200" cy="1104"/>
          </a:xfrm>
        </p:grpSpPr>
        <p:sp>
          <p:nvSpPr>
            <p:cNvPr id="273418" name="Rectangle 10"/>
            <p:cNvSpPr>
              <a:spLocks noChangeArrowheads="1"/>
            </p:cNvSpPr>
            <p:nvPr/>
          </p:nvSpPr>
          <p:spPr bwMode="auto">
            <a:xfrm>
              <a:off x="2208" y="2736"/>
              <a:ext cx="384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5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5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5</a:t>
              </a:r>
              <a:endParaRPr lang="en-US">
                <a:solidFill>
                  <a:schemeClr val="accent4"/>
                </a:solidFill>
                <a:latin typeface="Times" charset="0"/>
              </a:endParaRPr>
            </a:p>
          </p:txBody>
        </p:sp>
        <p:sp>
          <p:nvSpPr>
            <p:cNvPr id="273419" name="Rectangle 11"/>
            <p:cNvSpPr>
              <a:spLocks noChangeArrowheads="1"/>
            </p:cNvSpPr>
            <p:nvPr/>
          </p:nvSpPr>
          <p:spPr bwMode="auto">
            <a:xfrm>
              <a:off x="2880" y="2592"/>
              <a:ext cx="384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3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8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12</a:t>
              </a:r>
              <a:endParaRPr lang="en-US">
                <a:solidFill>
                  <a:schemeClr val="accent4"/>
                </a:solidFill>
                <a:latin typeface="Times" charset="0"/>
              </a:endParaRPr>
            </a:p>
          </p:txBody>
        </p:sp>
        <p:sp>
          <p:nvSpPr>
            <p:cNvPr id="273420" name="Rectangle 12"/>
            <p:cNvSpPr>
              <a:spLocks noChangeArrowheads="1"/>
            </p:cNvSpPr>
            <p:nvPr/>
          </p:nvSpPr>
          <p:spPr bwMode="auto">
            <a:xfrm>
              <a:off x="3024" y="2016"/>
              <a:ext cx="384" cy="3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8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8</a:t>
              </a:r>
            </a:p>
            <a:p>
              <a:pPr algn="ctr">
                <a:defRPr/>
              </a:pPr>
              <a:r>
                <a:rPr lang="en-US" sz="1200">
                  <a:solidFill>
                    <a:schemeClr val="accent4"/>
                  </a:solidFill>
                  <a:latin typeface="Times" charset="0"/>
                </a:rPr>
                <a:t>9</a:t>
              </a:r>
              <a:endParaRPr lang="en-US">
                <a:solidFill>
                  <a:schemeClr val="accent4"/>
                </a:solidFill>
                <a:latin typeface="Times" charset="0"/>
              </a:endParaRPr>
            </a:p>
          </p:txBody>
        </p:sp>
      </p:grp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6934200" y="2438400"/>
            <a:ext cx="16764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Yesterday 7</a:t>
            </a:r>
          </a:p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Workers ?</a:t>
            </a:r>
          </a:p>
          <a:p>
            <a:pPr algn="ctr">
              <a:spcBef>
                <a:spcPct val="50000"/>
              </a:spcBef>
              <a:defRPr/>
            </a:pPr>
            <a:r>
              <a:rPr lang="en-US">
                <a:solidFill>
                  <a:schemeClr val="accent4"/>
                </a:solidFill>
                <a:latin typeface="Times" charset="0"/>
              </a:rPr>
              <a:t>Goal</a:t>
            </a:r>
            <a:br>
              <a:rPr lang="en-US">
                <a:solidFill>
                  <a:schemeClr val="accent4"/>
                </a:solidFill>
                <a:latin typeface="Times" charset="0"/>
              </a:rPr>
            </a:br>
            <a:r>
              <a:rPr lang="en-US">
                <a:solidFill>
                  <a:schemeClr val="accent4"/>
                </a:solidFill>
                <a:latin typeface="Times" charset="0"/>
              </a:rPr>
              <a:t>Production 9</a:t>
            </a:r>
          </a:p>
        </p:txBody>
      </p:sp>
      <p:sp>
        <p:nvSpPr>
          <p:cNvPr id="273422" name="Line 14"/>
          <p:cNvSpPr>
            <a:spLocks noChangeShapeType="1"/>
          </p:cNvSpPr>
          <p:nvPr/>
        </p:nvSpPr>
        <p:spPr bwMode="auto">
          <a:xfrm flipV="1">
            <a:off x="5715000" y="3048000"/>
            <a:ext cx="1447800" cy="5334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accent4"/>
              </a:solidFill>
              <a:latin typeface="Times New Roman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3" grpId="0" animBg="1" autoUpdateAnimBg="0"/>
      <p:bldP spid="273421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D3E10-9E75-BE4B-AA17-2D214F31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53" y="1827844"/>
            <a:ext cx="6640291" cy="39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8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80845"/>
            <a:ext cx="8420100" cy="1470025"/>
          </a:xfrm>
        </p:spPr>
        <p:txBody>
          <a:bodyPr>
            <a:normAutofit/>
          </a:bodyPr>
          <a:lstStyle/>
          <a:p>
            <a:r>
              <a:rPr lang="en-US" dirty="0"/>
              <a:t>Interval Timing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681" y="358589"/>
            <a:ext cx="9404225" cy="158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4000" dirty="0"/>
              <a:t>Interval timing is the capacity to estimate the duration of (short) intervals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5681" y="2615560"/>
            <a:ext cx="9404225" cy="158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263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3415368"/>
            <a:ext cx="84201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 type of “automatic” timing that is important for cognitive control, for decision making in faster paced tasks, for making inferences...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5681" y="358589"/>
            <a:ext cx="9404225" cy="158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Interval timing is the capacity to estimate the duration of (short) intervals</a:t>
            </a:r>
          </a:p>
        </p:txBody>
      </p:sp>
    </p:spTree>
    <p:extLst>
      <p:ext uri="{BB962C8B-B14F-4D97-AF65-F5344CB8AC3E}">
        <p14:creationId xmlns:p14="http://schemas.microsoft.com/office/powerpoint/2010/main" val="3864278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3415368"/>
            <a:ext cx="84201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“Unlike vision and audition, there are no dedicated sensors for time. Yet the passage of time is as perceptually salient as the color of an apple or the timbre of a tuba.” (</a:t>
            </a:r>
            <a:r>
              <a:rPr lang="en-US" dirty="0" err="1"/>
              <a:t>Ivry</a:t>
            </a:r>
            <a:r>
              <a:rPr lang="en-US" dirty="0"/>
              <a:t> 2004)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5681" y="358589"/>
            <a:ext cx="9404225" cy="1583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4000" dirty="0">
                <a:solidFill>
                  <a:schemeClr val="bg2">
                    <a:lumMod val="65000"/>
                  </a:schemeClr>
                </a:solidFill>
              </a:rPr>
              <a:t>Interval timing is the capacity to estimate the duration of (short) intervals</a:t>
            </a:r>
          </a:p>
        </p:txBody>
      </p:sp>
    </p:spTree>
    <p:extLst>
      <p:ext uri="{BB962C8B-B14F-4D97-AF65-F5344CB8AC3E}">
        <p14:creationId xmlns:p14="http://schemas.microsoft.com/office/powerpoint/2010/main" val="353046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Why bother with time?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charset="0"/>
              </a:rPr>
              <a:t>Timing is automatic, and implicit.</a:t>
            </a:r>
          </a:p>
          <a:p>
            <a:pPr eaLnBrk="1" hangingPunct="1"/>
            <a:r>
              <a:rPr lang="en-US" dirty="0">
                <a:ea typeface="ＭＳ Ｐゴシック" charset="0"/>
              </a:rPr>
              <a:t>Timing is implicit in </a:t>
            </a:r>
            <a:r>
              <a:rPr lang="en-US" i="1" dirty="0">
                <a:ea typeface="ＭＳ Ｐゴシック" charset="0"/>
              </a:rPr>
              <a:t>many</a:t>
            </a:r>
            <a:r>
              <a:rPr lang="en-US" dirty="0">
                <a:ea typeface="ＭＳ Ｐゴシック" charset="0"/>
              </a:rPr>
              <a:t> tasks / settings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Language: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Using pauses as a rhetorical tool. 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Turn-taking in conversation.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Human-Environment Interaction: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Adapting to the pace of the environment.</a:t>
            </a:r>
          </a:p>
          <a:p>
            <a:pPr lvl="2" eaLnBrk="1" hangingPunct="1"/>
            <a:r>
              <a:rPr lang="en-US" dirty="0">
                <a:ea typeface="ＭＳ Ｐゴシック" charset="0"/>
              </a:rPr>
              <a:t>Norman</a:t>
            </a:r>
            <a:r>
              <a:rPr lang="ja-JP" altLang="en-US" dirty="0">
                <a:ea typeface="ＭＳ Ｐゴシック" charset="0"/>
              </a:rPr>
              <a:t>’</a:t>
            </a:r>
            <a:r>
              <a:rPr lang="en-US" dirty="0">
                <a:ea typeface="ＭＳ Ｐゴシック" charset="0"/>
              </a:rPr>
              <a:t>s evaluation cycle.</a:t>
            </a:r>
          </a:p>
          <a:p>
            <a:pPr lvl="1" eaLnBrk="1" hangingPunct="1"/>
            <a:r>
              <a:rPr lang="en-US" dirty="0">
                <a:ea typeface="ＭＳ Ｐゴシック" charset="0"/>
              </a:rPr>
              <a:t>Psychological Experiments</a:t>
            </a:r>
          </a:p>
          <a:p>
            <a:pPr lvl="1" eaLnBrk="1" hangingPunct="1"/>
            <a:endParaRPr lang="en-US" dirty="0">
              <a:ea typeface="ＭＳ Ｐゴシック" charset="0"/>
            </a:endParaRPr>
          </a:p>
          <a:p>
            <a:pPr lvl="1" eaLnBrk="1" hangingPunct="1"/>
            <a:endParaRPr lang="en-US" dirty="0">
              <a:ea typeface="ＭＳ Ｐゴシック" charset="0"/>
            </a:endParaRPr>
          </a:p>
          <a:p>
            <a:pPr lvl="1" eaLnBrk="1" hangingPunct="1"/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5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539335" y="5943600"/>
            <a:ext cx="6366669" cy="457200"/>
          </a:xfrm>
        </p:spPr>
        <p:txBody>
          <a:bodyPr/>
          <a:lstStyle/>
          <a:p>
            <a:pPr eaLnBrk="1" hangingPunct="1"/>
            <a:r>
              <a:rPr lang="en-US" sz="1800">
                <a:latin typeface="Georgia" charset="0"/>
                <a:ea typeface="ＭＳ Ｐゴシック" charset="0"/>
                <a:cs typeface="ＭＳ Ｐゴシック" charset="0"/>
              </a:rPr>
              <a:t>Levelt (1989) </a:t>
            </a:r>
            <a:r>
              <a:rPr lang="en-US" sz="1800" i="1">
                <a:latin typeface="Georgia" charset="0"/>
                <a:ea typeface="ＭＳ Ｐゴシック" charset="0"/>
                <a:cs typeface="ＭＳ Ｐゴシック" charset="0"/>
              </a:rPr>
              <a:t>Speaking: From Intention to Articulation </a:t>
            </a:r>
          </a:p>
        </p:txBody>
      </p:sp>
      <p:pic>
        <p:nvPicPr>
          <p:cNvPr id="21507" name="Picture 2" descr="screenshot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7"/>
            <a:ext cx="9906000" cy="38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0" y="1676400"/>
            <a:ext cx="9906000" cy="2502932"/>
            <a:chOff x="0" y="1676400"/>
            <a:chExt cx="9144000" cy="2502932"/>
          </a:xfrm>
        </p:grpSpPr>
        <p:sp>
          <p:nvSpPr>
            <p:cNvPr id="21510" name="Rectangle 7"/>
            <p:cNvSpPr>
              <a:spLocks noChangeArrowheads="1"/>
            </p:cNvSpPr>
            <p:nvPr/>
          </p:nvSpPr>
          <p:spPr bwMode="auto">
            <a:xfrm>
              <a:off x="4572000" y="3505200"/>
              <a:ext cx="45720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1511" name="Rectangle 8"/>
            <p:cNvSpPr>
              <a:spLocks noChangeArrowheads="1"/>
            </p:cNvSpPr>
            <p:nvPr/>
          </p:nvSpPr>
          <p:spPr bwMode="auto">
            <a:xfrm>
              <a:off x="0" y="3810000"/>
              <a:ext cx="47244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1512" name="Rectangle 9"/>
            <p:cNvSpPr>
              <a:spLocks noChangeArrowheads="1"/>
            </p:cNvSpPr>
            <p:nvPr/>
          </p:nvSpPr>
          <p:spPr bwMode="auto">
            <a:xfrm>
              <a:off x="0" y="2057400"/>
              <a:ext cx="83820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1513" name="Rectangle 10"/>
            <p:cNvSpPr>
              <a:spLocks noChangeArrowheads="1"/>
            </p:cNvSpPr>
            <p:nvPr/>
          </p:nvSpPr>
          <p:spPr bwMode="auto">
            <a:xfrm>
              <a:off x="8077200" y="1676400"/>
              <a:ext cx="106680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2150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76800"/>
            <a:ext cx="28479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2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579" name="Picture 2" descr="screenshot_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84182"/>
            <a:ext cx="9906000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30200" y="685800"/>
            <a:ext cx="8585200" cy="214526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chemeClr val="bg1"/>
          </a:solidFill>
          <a:ln w="63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/>
              <a:t>[W]e [..] derive data about the temporal aspects of turn taking. […] [W]e show that the average durations of between-turn pauses made by speakers in a dyad are statistically related […]. Also, clear diﬀerences in turn taking </a:t>
            </a:r>
            <a:r>
              <a:rPr lang="en-US" sz="2400" dirty="0" err="1"/>
              <a:t>behaviour</a:t>
            </a:r>
            <a:r>
              <a:rPr lang="en-US" sz="2400" dirty="0"/>
              <a:t> between face- to-face and telephone dialogues can be detected […].</a:t>
            </a:r>
          </a:p>
        </p:txBody>
      </p:sp>
    </p:spTree>
    <p:extLst>
      <p:ext uri="{BB962C8B-B14F-4D97-AF65-F5344CB8AC3E}">
        <p14:creationId xmlns:p14="http://schemas.microsoft.com/office/powerpoint/2010/main" val="339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dirty="0"/>
              <a:t>Newell’</a:t>
            </a:r>
            <a:r>
              <a:rPr lang="en-US" altLang="ja-JP" dirty="0"/>
              <a:t>s solutions</a:t>
            </a:r>
            <a:endParaRPr lang="en-US" dirty="0"/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/>
          <a:lstStyle/>
          <a:p>
            <a:r>
              <a:rPr lang="en-US"/>
              <a:t>Study large, real-life tasks, and find out all aspects of that task (example: chess)</a:t>
            </a:r>
          </a:p>
          <a:p>
            <a:r>
              <a:rPr lang="en-US"/>
              <a:t>Complete processing models: formal, computational models of human thinking</a:t>
            </a:r>
          </a:p>
          <a:p>
            <a:r>
              <a:rPr lang="en-US"/>
              <a:t>Newell: </a:t>
            </a:r>
            <a:r>
              <a:rPr lang="ja-JP" altLang="en-US"/>
              <a:t>“</a:t>
            </a:r>
            <a:r>
              <a:rPr lang="en-US" altLang="ja-JP"/>
              <a:t>The best theory of a phenomenon is a computer program that produces it</a:t>
            </a:r>
            <a:r>
              <a:rPr lang="ja-JP" altLang="en-US"/>
              <a:t>”</a:t>
            </a:r>
            <a:endParaRPr lang="en-US" altLang="ja-JP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1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Georgi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75" name="Picture 6" descr="screenshot_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47" y="7"/>
            <a:ext cx="10203525" cy="894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16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61664" y="1295400"/>
            <a:ext cx="6858000" cy="4606925"/>
            <a:chOff x="1296" y="1104"/>
            <a:chExt cx="3216" cy="216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1296" y="1104"/>
              <a:ext cx="3216" cy="21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" y="1176"/>
              <a:ext cx="3064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220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Temporal Generalization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8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18492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56389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5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18492" y="2872755"/>
            <a:ext cx="589598" cy="544244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56389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6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"/>
    </mc:Choice>
    <mc:Fallback xmlns="">
      <p:transition xmlns:p14="http://schemas.microsoft.com/office/powerpoint/2010/main" advClick="0" advTm="1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18492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56389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9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18492" y="287275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56389" y="2872755"/>
            <a:ext cx="589598" cy="544244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"/>
    </mc:Choice>
    <mc:Fallback xmlns="">
      <p:transition xmlns:p14="http://schemas.microsoft.com/office/powerpoint/2010/main" spd="slow" advClick="0" advTm="18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pic>
        <p:nvPicPr>
          <p:cNvPr id="2" name="Picture 1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8098" y="5958423"/>
            <a:ext cx="229306" cy="201083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28824" y="2781305"/>
            <a:ext cx="1929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>
                <a:solidFill>
                  <a:schemeClr val="bg2"/>
                </a:solidFill>
              </a:rPr>
              <a:t> or </a:t>
            </a:r>
            <a:r>
              <a:rPr lang="en-US" sz="2400" dirty="0">
                <a:solidFill>
                  <a:schemeClr val="accent2"/>
                </a:solidFill>
              </a:rPr>
              <a:t>Green </a:t>
            </a:r>
          </a:p>
          <a:p>
            <a:pPr algn="ctr"/>
            <a:r>
              <a:rPr lang="en-US" sz="2400" dirty="0">
                <a:solidFill>
                  <a:schemeClr val="bg2"/>
                </a:solidFill>
              </a:rPr>
              <a:t>longer?</a:t>
            </a:r>
          </a:p>
        </p:txBody>
      </p:sp>
    </p:spTree>
    <p:extLst>
      <p:ext uri="{BB962C8B-B14F-4D97-AF65-F5344CB8AC3E}">
        <p14:creationId xmlns:p14="http://schemas.microsoft.com/office/powerpoint/2010/main" val="41573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5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66" y="575430"/>
            <a:ext cx="6012392" cy="504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5941" y="6550230"/>
            <a:ext cx="7174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from Heinemann (1984) Annals NY Academy of Sciences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7862">
            <a:off x="5559023" y="3165623"/>
            <a:ext cx="4223808" cy="260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5837398">
            <a:off x="8447548" y="4574155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http://</a:t>
            </a:r>
            <a:r>
              <a:rPr lang="en-US" sz="800" dirty="0" err="1">
                <a:solidFill>
                  <a:schemeClr val="bg2"/>
                </a:solidFill>
              </a:rPr>
              <a:t>www.uky.edu</a:t>
            </a:r>
            <a:r>
              <a:rPr lang="en-US" sz="800" dirty="0">
                <a:solidFill>
                  <a:schemeClr val="bg2"/>
                </a:solidFill>
              </a:rPr>
              <a:t>/~</a:t>
            </a:r>
            <a:r>
              <a:rPr lang="en-US" sz="800" dirty="0" err="1">
                <a:solidFill>
                  <a:schemeClr val="bg2"/>
                </a:solidFill>
              </a:rPr>
              <a:t>zentall</a:t>
            </a:r>
            <a:r>
              <a:rPr lang="en-US" sz="800" dirty="0">
                <a:solidFill>
                  <a:schemeClr val="bg2"/>
                </a:solidFill>
              </a:rPr>
              <a:t>/</a:t>
            </a:r>
            <a:r>
              <a:rPr lang="en-US" sz="800" dirty="0" err="1">
                <a:solidFill>
                  <a:schemeClr val="bg2"/>
                </a:solidFill>
              </a:rPr>
              <a:t>recentpublication.html</a:t>
            </a:r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4994" y="5783914"/>
            <a:ext cx="68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075" y="578391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longer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90314" y="1463524"/>
            <a:ext cx="524126" cy="371323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52493" y="2764552"/>
            <a:ext cx="167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P(“Red longer”)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4119" y="578391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longer</a:t>
            </a:r>
          </a:p>
        </p:txBody>
      </p:sp>
    </p:spTree>
    <p:extLst>
      <p:ext uri="{BB962C8B-B14F-4D97-AF65-F5344CB8AC3E}">
        <p14:creationId xmlns:p14="http://schemas.microsoft.com/office/powerpoint/2010/main" val="4189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Ready-Set-Go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7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Possible models of driving a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EF86B-BEDD-8840-9377-9132F43B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3" y="1565484"/>
            <a:ext cx="7459133" cy="46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1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pic>
        <p:nvPicPr>
          <p:cNvPr id="4" name="Picture 3" descr="Keyboard_ANSI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98098" y="5958425"/>
            <a:ext cx="229306" cy="201083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xmlns:p14="http://schemas.microsoft.com/office/powerpoint/2010/main" spd="slow" advClick="0" advTm="2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"/>
    </mc:Choice>
    <mc:Fallback xmlns="">
      <p:transition xmlns:p14="http://schemas.microsoft.com/office/powerpoint/2010/main" spd="slow" advClick="0" advTm="6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rgbClr val="FF660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xmlns:p14="http://schemas.microsoft.com/office/powerpoint/2010/main" spd="slow" advClick="0" advTm="2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eyboard_ANSI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"/>
    </mc:Choice>
    <mc:Fallback xmlns="">
      <p:transition xmlns:p14="http://schemas.microsoft.com/office/powerpoint/2010/main" spd="slow" advClick="0" advTm="6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12" y="918631"/>
            <a:ext cx="5808695" cy="536187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78477" y="2074470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78477" y="2804461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78477" y="3534451"/>
            <a:ext cx="589598" cy="544244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Keyboard_ANSI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048423"/>
            <a:ext cx="1893795" cy="180957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98098" y="5958425"/>
            <a:ext cx="229306" cy="201083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2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24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45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8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"/>
    </mc:Choice>
    <mc:Fallback xmlns="">
      <p:transition xmlns:p14="http://schemas.microsoft.com/office/powerpoint/2010/main" spd="slow" advClick="0" advTm="3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Helvetica Neue Medium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Helvetica Neue Ligh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DrivingSi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293" y="1669436"/>
            <a:ext cx="4964778" cy="372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repeatCount="2000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2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00"/>
    </mc:Choice>
    <mc:Fallback xmlns="">
      <p:transition xmlns:p14="http://schemas.microsoft.com/office/powerpoint/2010/main" spd="slow" advClick="0" advTm="36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9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7408" y="3662000"/>
            <a:ext cx="1768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890250" y="4293139"/>
            <a:ext cx="4884274" cy="532968"/>
            <a:chOff x="2161918" y="3623217"/>
            <a:chExt cx="4508561" cy="532968"/>
          </a:xfrm>
        </p:grpSpPr>
        <p:sp>
          <p:nvSpPr>
            <p:cNvPr id="5" name="TextBox 4"/>
            <p:cNvSpPr txBox="1"/>
            <p:nvPr/>
          </p:nvSpPr>
          <p:spPr>
            <a:xfrm>
              <a:off x="2161918" y="3623217"/>
              <a:ext cx="1632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Too fast!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54742" y="3632965"/>
              <a:ext cx="19157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Too slow!</a:t>
              </a:r>
            </a:p>
          </p:txBody>
        </p:sp>
      </p:grpSp>
      <p:sp>
        <p:nvSpPr>
          <p:cNvPr id="7" name="Oval 6"/>
          <p:cNvSpPr/>
          <p:nvPr/>
        </p:nvSpPr>
        <p:spPr>
          <a:xfrm>
            <a:off x="4777255" y="2944875"/>
            <a:ext cx="589598" cy="5442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Results: Scalar Property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26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gneuro-fig-22-03-1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3" y="431805"/>
            <a:ext cx="924216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Procedure</a:t>
            </a:r>
          </a:p>
        </p:txBody>
      </p:sp>
    </p:spTree>
    <p:extLst>
      <p:ext uri="{BB962C8B-B14F-4D97-AF65-F5344CB8AC3E}">
        <p14:creationId xmlns:p14="http://schemas.microsoft.com/office/powerpoint/2010/main" val="2235321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gneuro-fig-22-03-1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3" y="431805"/>
            <a:ext cx="924216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 descr="cogneuro-fig-22-03-2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66" y="431805"/>
            <a:ext cx="9236596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Property</a:t>
            </a:r>
          </a:p>
        </p:txBody>
      </p:sp>
    </p:spTree>
    <p:extLst>
      <p:ext uri="{BB962C8B-B14F-4D97-AF65-F5344CB8AC3E}">
        <p14:creationId xmlns:p14="http://schemas.microsoft.com/office/powerpoint/2010/main" val="313427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drives interval timing?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8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Interval Timing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5300" y="1690688"/>
            <a:ext cx="8915400" cy="47352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150 years ago:</a:t>
            </a:r>
          </a:p>
          <a:p>
            <a:pPr lvl="1"/>
            <a:r>
              <a:rPr lang="en-US" dirty="0"/>
              <a:t>Von Baer (1860, perceptual moment), Mach (1865, Weber’s law), </a:t>
            </a:r>
            <a:r>
              <a:rPr lang="en-US" dirty="0" err="1"/>
              <a:t>Donders</a:t>
            </a:r>
            <a:r>
              <a:rPr lang="en-US" dirty="0"/>
              <a:t> (1868, chronometry), </a:t>
            </a:r>
            <a:r>
              <a:rPr lang="en-US" dirty="0" err="1"/>
              <a:t>Vierordt</a:t>
            </a:r>
            <a:r>
              <a:rPr lang="en-US" dirty="0"/>
              <a:t> (1868)</a:t>
            </a:r>
          </a:p>
          <a:p>
            <a:r>
              <a:rPr lang="en-US" dirty="0"/>
              <a:t>75 years ago: </a:t>
            </a:r>
          </a:p>
          <a:p>
            <a:pPr lvl="1"/>
            <a:r>
              <a:rPr lang="en-US" dirty="0"/>
              <a:t>Rats and pigeons in </a:t>
            </a:r>
            <a:r>
              <a:rPr lang="en-US"/>
              <a:t>behaviorist experiments</a:t>
            </a:r>
            <a:endParaRPr lang="en-US" dirty="0"/>
          </a:p>
          <a:p>
            <a:r>
              <a:rPr lang="en-US" dirty="0"/>
              <a:t>50 - 25 years ago:</a:t>
            </a:r>
          </a:p>
          <a:p>
            <a:pPr lvl="1"/>
            <a:r>
              <a:rPr lang="en-US" dirty="0"/>
              <a:t>1960s-1980s: Information processing models (e.g., </a:t>
            </a:r>
            <a:r>
              <a:rPr lang="en-US" dirty="0" err="1"/>
              <a:t>Michon</a:t>
            </a:r>
            <a:r>
              <a:rPr lang="en-US" dirty="0"/>
              <a:t>, 1967: </a:t>
            </a:r>
            <a:r>
              <a:rPr lang="en-US" i="1" dirty="0"/>
              <a:t>“Formal lay-out of ‘time sense’ underlying most historical theories”</a:t>
            </a:r>
            <a:r>
              <a:rPr lang="en-US" dirty="0"/>
              <a:t>)</a:t>
            </a:r>
          </a:p>
          <a:p>
            <a:r>
              <a:rPr lang="en-US" dirty="0"/>
              <a:t>Recent revival, both behavioral and neuroscience based.</a:t>
            </a:r>
          </a:p>
        </p:txBody>
      </p:sp>
    </p:spTree>
    <p:extLst>
      <p:ext uri="{BB962C8B-B14F-4D97-AF65-F5344CB8AC3E}">
        <p14:creationId xmlns:p14="http://schemas.microsoft.com/office/powerpoint/2010/main" val="2253896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-124251"/>
            <a:ext cx="8915400" cy="1711912"/>
          </a:xfrm>
        </p:spPr>
        <p:txBody>
          <a:bodyPr>
            <a:normAutofit/>
          </a:bodyPr>
          <a:lstStyle/>
          <a:p>
            <a:r>
              <a:rPr lang="en-US" dirty="0"/>
              <a:t>Information Processing Approaches to Interval Timing</a:t>
            </a:r>
          </a:p>
        </p:txBody>
      </p:sp>
      <p:pic>
        <p:nvPicPr>
          <p:cNvPr id="4" name="Picture 3" descr="screenshot_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91" y="1417638"/>
            <a:ext cx="8007350" cy="5156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2547" y="6389172"/>
            <a:ext cx="633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(e.g., </a:t>
            </a:r>
            <a:r>
              <a:rPr lang="nl-NL" dirty="0" err="1"/>
              <a:t>Creelman</a:t>
            </a:r>
            <a:r>
              <a:rPr lang="nl-NL" dirty="0"/>
              <a:t>, 1962, </a:t>
            </a:r>
            <a:r>
              <a:rPr lang="en-US" dirty="0" err="1"/>
              <a:t>Michon</a:t>
            </a:r>
            <a:r>
              <a:rPr lang="en-US" dirty="0"/>
              <a:t>, 1967, Gibbon, 1977, </a:t>
            </a:r>
            <a:r>
              <a:rPr lang="en-US" dirty="0" err="1"/>
              <a:t>Treisman</a:t>
            </a:r>
            <a:r>
              <a:rPr lang="en-US" dirty="0"/>
              <a:t>, 1963) </a:t>
            </a:r>
          </a:p>
        </p:txBody>
      </p:sp>
    </p:spTree>
    <p:extLst>
      <p:ext uri="{BB962C8B-B14F-4D97-AF65-F5344CB8AC3E}">
        <p14:creationId xmlns:p14="http://schemas.microsoft.com/office/powerpoint/2010/main" val="207077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What is the best model of driving a 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34DA-ED12-614D-AFAB-A5BD78ED7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752601"/>
            <a:ext cx="6731000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005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2440068" y="2536766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13" y="2318871"/>
            <a:ext cx="7732183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6914" y="4525064"/>
            <a:ext cx="3932231" cy="63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41" y="173655"/>
            <a:ext cx="8915400" cy="1143000"/>
          </a:xfrm>
        </p:spPr>
        <p:txBody>
          <a:bodyPr/>
          <a:lstStyle/>
          <a:p>
            <a:r>
              <a:rPr lang="en-US" dirty="0"/>
              <a:t>IP Models of Interval Timing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0072" y="6380719"/>
            <a:ext cx="671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(e.g., </a:t>
            </a:r>
            <a:r>
              <a:rPr lang="nl-NL" dirty="0" err="1"/>
              <a:t>Creelman</a:t>
            </a:r>
            <a:r>
              <a:rPr lang="nl-NL" dirty="0"/>
              <a:t>, 1962, </a:t>
            </a:r>
            <a:r>
              <a:rPr lang="en-US" dirty="0" err="1"/>
              <a:t>Michon</a:t>
            </a:r>
            <a:r>
              <a:rPr lang="en-US" dirty="0"/>
              <a:t>, 1967, Gibbon, 1977, </a:t>
            </a:r>
            <a:r>
              <a:rPr lang="en-US" dirty="0" err="1"/>
              <a:t>Treisman</a:t>
            </a:r>
            <a:r>
              <a:rPr lang="en-US" dirty="0"/>
              <a:t>, 1963, </a:t>
            </a:r>
            <a:r>
              <a:rPr lang="en-US" dirty="0" err="1"/>
              <a:t>etc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94167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15 metronom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7202" y="1255253"/>
            <a:ext cx="2304520" cy="2127249"/>
          </a:xfrm>
          <a:prstGeom prst="rect">
            <a:avLst/>
          </a:prstGeom>
        </p:spPr>
      </p:pic>
      <p:pic>
        <p:nvPicPr>
          <p:cNvPr id="7" name="Picture 6" descr="maatbek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867" y="1613223"/>
            <a:ext cx="1284208" cy="1380004"/>
          </a:xfrm>
          <a:prstGeom prst="rect">
            <a:avLst/>
          </a:prstGeom>
        </p:spPr>
      </p:pic>
      <p:pic>
        <p:nvPicPr>
          <p:cNvPr id="9" name="Picture 8" descr="kra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546" y="1794996"/>
            <a:ext cx="1240857" cy="90678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912" y="2318871"/>
            <a:ext cx="7732183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6913" y="4525062"/>
            <a:ext cx="3932231" cy="63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41" y="173655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/>
              <a:t>Scalar Timing Theory</a:t>
            </a:r>
          </a:p>
        </p:txBody>
      </p:sp>
    </p:spTree>
    <p:extLst>
      <p:ext uri="{BB962C8B-B14F-4D97-AF65-F5344CB8AC3E}">
        <p14:creationId xmlns:p14="http://schemas.microsoft.com/office/powerpoint/2010/main" val="14696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215 metrono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7202" y="1255253"/>
            <a:ext cx="2304520" cy="2127249"/>
          </a:xfrm>
          <a:prstGeom prst="rect">
            <a:avLst/>
          </a:prstGeom>
        </p:spPr>
      </p:pic>
      <p:pic>
        <p:nvPicPr>
          <p:cNvPr id="37" name="Picture 36" descr="maatbeke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867" y="1613223"/>
            <a:ext cx="1284208" cy="1380004"/>
          </a:xfrm>
          <a:prstGeom prst="rect">
            <a:avLst/>
          </a:prstGeom>
        </p:spPr>
      </p:pic>
      <p:pic>
        <p:nvPicPr>
          <p:cNvPr id="38" name="Picture 37" descr="kra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546" y="1794996"/>
            <a:ext cx="1240857" cy="90678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12" y="2318871"/>
            <a:ext cx="7732183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6913" y="4525062"/>
            <a:ext cx="3932231" cy="63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14" y="4125324"/>
            <a:ext cx="2250479" cy="2077365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833999" y="3014660"/>
            <a:ext cx="2973492" cy="1947901"/>
          </a:xfrm>
          <a:custGeom>
            <a:avLst/>
            <a:gdLst>
              <a:gd name="connsiteX0" fmla="*/ 8337 w 2129493"/>
              <a:gd name="connsiteY0" fmla="*/ 1814378 h 1822290"/>
              <a:gd name="connsiteX1" fmla="*/ 161841 w 2129493"/>
              <a:gd name="connsiteY1" fmla="*/ 1772507 h 1822290"/>
              <a:gd name="connsiteX2" fmla="*/ 1110780 w 2129493"/>
              <a:gd name="connsiteY2" fmla="*/ 1437545 h 1822290"/>
              <a:gd name="connsiteX3" fmla="*/ 1934124 w 2129493"/>
              <a:gd name="connsiteY3" fmla="*/ 767621 h 1822290"/>
              <a:gd name="connsiteX4" fmla="*/ 2129493 w 2129493"/>
              <a:gd name="connsiteY4" fmla="*/ 0 h 18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493" h="1822290">
                <a:moveTo>
                  <a:pt x="8337" y="1814378"/>
                </a:moveTo>
                <a:cubicBezTo>
                  <a:pt x="-6782" y="1824845"/>
                  <a:pt x="-21900" y="1835313"/>
                  <a:pt x="161841" y="1772507"/>
                </a:cubicBezTo>
                <a:cubicBezTo>
                  <a:pt x="345582" y="1709701"/>
                  <a:pt x="815400" y="1605026"/>
                  <a:pt x="1110780" y="1437545"/>
                </a:cubicBezTo>
                <a:cubicBezTo>
                  <a:pt x="1406160" y="1270064"/>
                  <a:pt x="1764338" y="1007212"/>
                  <a:pt x="1934124" y="767621"/>
                </a:cubicBezTo>
                <a:cubicBezTo>
                  <a:pt x="2103910" y="528030"/>
                  <a:pt x="2129493" y="0"/>
                  <a:pt x="2129493" y="0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Callout 23"/>
          <p:cNvSpPr/>
          <p:nvPr/>
        </p:nvSpPr>
        <p:spPr>
          <a:xfrm>
            <a:off x="6251307" y="1416362"/>
            <a:ext cx="1602497" cy="9012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40901" y="16823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4930" y="16500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4930" y="16823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85273" y="16500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475194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378117" y="4855543"/>
            <a:ext cx="231870" cy="2140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02128" y="4852484"/>
            <a:ext cx="231870" cy="2140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2128" y="4857468"/>
            <a:ext cx="231870" cy="2140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41" y="173655"/>
            <a:ext cx="8915400" cy="1143000"/>
          </a:xfrm>
        </p:spPr>
        <p:txBody>
          <a:bodyPr/>
          <a:lstStyle/>
          <a:p>
            <a:r>
              <a:rPr lang="en-US" dirty="0"/>
              <a:t>Scalar Timing Theory</a:t>
            </a:r>
          </a:p>
        </p:txBody>
      </p:sp>
    </p:spTree>
    <p:extLst>
      <p:ext uri="{BB962C8B-B14F-4D97-AF65-F5344CB8AC3E}">
        <p14:creationId xmlns:p14="http://schemas.microsoft.com/office/powerpoint/2010/main" val="230584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981E-7 4.87607E-6 L 0.17714 4.876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7E-6 -4.86449E-6 L 0.32059 -4.86449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7E-6 -4.86449E-6 L 0.32059 -4.8644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7E-6 -4.86449E-6 L 0.32059 -4.86449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067E-6 -4.86449E-6 L 0.32059 -4.86449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76 0.09359 " pathEditMode="relative" ptsTypes="AA">
                                      <p:cBhvr>
                                        <p:cTn id="6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4.48923E-6 L 0.09777 0.09381 " pathEditMode="relative" ptsTypes="AA">
                                      <p:cBhvr>
                                        <p:cTn id="6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23" grpId="0"/>
      <p:bldP spid="23" grpId="1"/>
      <p:bldP spid="25" grpId="0"/>
      <p:bldP spid="25" grpId="1"/>
      <p:bldP spid="26" grpId="0"/>
      <p:bldP spid="26" grpId="1"/>
      <p:bldP spid="27" grpId="0"/>
      <p:bldP spid="27" grpId="1"/>
      <p:bldP spid="11" grpId="0" animBg="1"/>
      <p:bldP spid="11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aatbek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867" y="1613223"/>
            <a:ext cx="1284208" cy="1380004"/>
          </a:xfrm>
          <a:prstGeom prst="rect">
            <a:avLst/>
          </a:prstGeom>
        </p:spPr>
      </p:pic>
      <p:pic>
        <p:nvPicPr>
          <p:cNvPr id="41" name="Picture 40" descr="kra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546" y="1794996"/>
            <a:ext cx="1240857" cy="906780"/>
          </a:xfrm>
          <a:prstGeom prst="rect">
            <a:avLst/>
          </a:prstGeom>
        </p:spPr>
      </p:pic>
      <p:pic>
        <p:nvPicPr>
          <p:cNvPr id="39" name="Picture 38" descr="215 metronom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7202" y="1255253"/>
            <a:ext cx="2304520" cy="212724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12" y="2318871"/>
            <a:ext cx="7732183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6913" y="4525062"/>
            <a:ext cx="3932231" cy="63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14" y="4125324"/>
            <a:ext cx="2250479" cy="2077365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2500543" y="3014660"/>
            <a:ext cx="2306951" cy="1947901"/>
          </a:xfrm>
          <a:custGeom>
            <a:avLst/>
            <a:gdLst>
              <a:gd name="connsiteX0" fmla="*/ 8337 w 2129493"/>
              <a:gd name="connsiteY0" fmla="*/ 1814378 h 1822290"/>
              <a:gd name="connsiteX1" fmla="*/ 161841 w 2129493"/>
              <a:gd name="connsiteY1" fmla="*/ 1772507 h 1822290"/>
              <a:gd name="connsiteX2" fmla="*/ 1110780 w 2129493"/>
              <a:gd name="connsiteY2" fmla="*/ 1437545 h 1822290"/>
              <a:gd name="connsiteX3" fmla="*/ 1934124 w 2129493"/>
              <a:gd name="connsiteY3" fmla="*/ 767621 h 1822290"/>
              <a:gd name="connsiteX4" fmla="*/ 2129493 w 2129493"/>
              <a:gd name="connsiteY4" fmla="*/ 0 h 182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9493" h="1822290">
                <a:moveTo>
                  <a:pt x="8337" y="1814378"/>
                </a:moveTo>
                <a:cubicBezTo>
                  <a:pt x="-6782" y="1824845"/>
                  <a:pt x="-21900" y="1835313"/>
                  <a:pt x="161841" y="1772507"/>
                </a:cubicBezTo>
                <a:cubicBezTo>
                  <a:pt x="345582" y="1709701"/>
                  <a:pt x="815400" y="1605026"/>
                  <a:pt x="1110780" y="1437545"/>
                </a:cubicBezTo>
                <a:cubicBezTo>
                  <a:pt x="1406160" y="1270064"/>
                  <a:pt x="1764338" y="1007212"/>
                  <a:pt x="1934124" y="767621"/>
                </a:cubicBezTo>
                <a:cubicBezTo>
                  <a:pt x="2103910" y="528030"/>
                  <a:pt x="2129493" y="0"/>
                  <a:pt x="2129493" y="0"/>
                </a:cubicBezTo>
              </a:path>
            </a:pathLst>
          </a:custGeom>
          <a:ln w="38100" cmpd="sng"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loud Callout 23"/>
          <p:cNvSpPr/>
          <p:nvPr/>
        </p:nvSpPr>
        <p:spPr>
          <a:xfrm>
            <a:off x="6251307" y="1416362"/>
            <a:ext cx="1602497" cy="9012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40901" y="16823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4930" y="16500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4930" y="16823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475194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7216598" y="2051708"/>
            <a:ext cx="1602497" cy="9012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56797" y="2311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61441" y="1736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dirty="0">
                <a:latin typeface="Gill Sans Light"/>
                <a:cs typeface="Gill Sans Light"/>
              </a:rPr>
              <a:t>Scalar Timing Theory</a:t>
            </a:r>
          </a:p>
        </p:txBody>
      </p:sp>
      <p:sp>
        <p:nvSpPr>
          <p:cNvPr id="32" name="Oval 31"/>
          <p:cNvSpPr/>
          <p:nvPr/>
        </p:nvSpPr>
        <p:spPr>
          <a:xfrm>
            <a:off x="2378117" y="4855543"/>
            <a:ext cx="231870" cy="2140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02128" y="4855543"/>
            <a:ext cx="231870" cy="2140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79178" y="4855543"/>
            <a:ext cx="231870" cy="2140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4299E-6 3.96113E-6 L 0.32066 3.9611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4299E-6 3.96113E-6 L 0.32066 3.96113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4299E-6 1.2124E-6 L 0.32066 1.2124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3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3" grpId="0"/>
      <p:bldP spid="23" grpId="1"/>
      <p:bldP spid="25" grpId="0"/>
      <p:bldP spid="25" grpId="1"/>
      <p:bldP spid="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215 metronom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7202" y="1255253"/>
            <a:ext cx="2304520" cy="2127249"/>
          </a:xfrm>
          <a:prstGeom prst="rect">
            <a:avLst/>
          </a:prstGeom>
        </p:spPr>
      </p:pic>
      <p:pic>
        <p:nvPicPr>
          <p:cNvPr id="22" name="Picture 21" descr="maatbeke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867" y="1613223"/>
            <a:ext cx="1284208" cy="1380004"/>
          </a:xfrm>
          <a:prstGeom prst="rect">
            <a:avLst/>
          </a:prstGeom>
        </p:spPr>
      </p:pic>
      <p:pic>
        <p:nvPicPr>
          <p:cNvPr id="25" name="Picture 24" descr="kra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546" y="1794996"/>
            <a:ext cx="1240857" cy="90678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40068" y="2536764"/>
            <a:ext cx="0" cy="348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912" y="2318871"/>
            <a:ext cx="7732183" cy="248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6913" y="4525062"/>
            <a:ext cx="3932231" cy="638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14" y="4125324"/>
            <a:ext cx="2250479" cy="2077365"/>
          </a:xfrm>
          <a:prstGeom prst="rect">
            <a:avLst/>
          </a:prstGeom>
        </p:spPr>
      </p:pic>
      <p:sp>
        <p:nvSpPr>
          <p:cNvPr id="24" name="Cloud Callout 23"/>
          <p:cNvSpPr/>
          <p:nvPr/>
        </p:nvSpPr>
        <p:spPr>
          <a:xfrm>
            <a:off x="6251307" y="1416362"/>
            <a:ext cx="1602497" cy="9012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40901" y="16823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7216598" y="2051708"/>
            <a:ext cx="1602497" cy="901233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56797" y="23110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07628" y="2220023"/>
            <a:ext cx="1593061" cy="2698029"/>
            <a:chOff x="5453194" y="2220020"/>
            <a:chExt cx="1470518" cy="2698029"/>
          </a:xfrm>
        </p:grpSpPr>
        <p:sp>
          <p:nvSpPr>
            <p:cNvPr id="20" name="Freeform 19"/>
            <p:cNvSpPr/>
            <p:nvPr/>
          </p:nvSpPr>
          <p:spPr>
            <a:xfrm rot="19854128" flipH="1" flipV="1">
              <a:off x="5453194" y="2220020"/>
              <a:ext cx="1318210" cy="2411941"/>
            </a:xfrm>
            <a:custGeom>
              <a:avLst/>
              <a:gdLst>
                <a:gd name="connsiteX0" fmla="*/ 8337 w 2129493"/>
                <a:gd name="connsiteY0" fmla="*/ 1814378 h 1822290"/>
                <a:gd name="connsiteX1" fmla="*/ 161841 w 2129493"/>
                <a:gd name="connsiteY1" fmla="*/ 1772507 h 1822290"/>
                <a:gd name="connsiteX2" fmla="*/ 1110780 w 2129493"/>
                <a:gd name="connsiteY2" fmla="*/ 1437545 h 1822290"/>
                <a:gd name="connsiteX3" fmla="*/ 1934124 w 2129493"/>
                <a:gd name="connsiteY3" fmla="*/ 767621 h 1822290"/>
                <a:gd name="connsiteX4" fmla="*/ 2129493 w 2129493"/>
                <a:gd name="connsiteY4" fmla="*/ 0 h 182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493" h="1822290">
                  <a:moveTo>
                    <a:pt x="8337" y="1814378"/>
                  </a:moveTo>
                  <a:cubicBezTo>
                    <a:pt x="-6782" y="1824845"/>
                    <a:pt x="-21900" y="1835313"/>
                    <a:pt x="161841" y="1772507"/>
                  </a:cubicBezTo>
                  <a:cubicBezTo>
                    <a:pt x="345582" y="1709701"/>
                    <a:pt x="815400" y="1605026"/>
                    <a:pt x="1110780" y="1437545"/>
                  </a:cubicBezTo>
                  <a:cubicBezTo>
                    <a:pt x="1406160" y="1270064"/>
                    <a:pt x="1764338" y="1007212"/>
                    <a:pt x="1934124" y="767621"/>
                  </a:cubicBezTo>
                  <a:cubicBezTo>
                    <a:pt x="2103910" y="528030"/>
                    <a:pt x="2129493" y="0"/>
                    <a:pt x="2129493" y="0"/>
                  </a:cubicBezTo>
                </a:path>
              </a:pathLst>
            </a:custGeom>
            <a:ln w="38100" cmpd="sng">
              <a:solidFill>
                <a:srgbClr val="7F7F7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2319978" flipV="1">
              <a:off x="6452124" y="2570432"/>
              <a:ext cx="471588" cy="2347617"/>
            </a:xfrm>
            <a:custGeom>
              <a:avLst/>
              <a:gdLst>
                <a:gd name="connsiteX0" fmla="*/ 8337 w 2129493"/>
                <a:gd name="connsiteY0" fmla="*/ 1814378 h 1822290"/>
                <a:gd name="connsiteX1" fmla="*/ 161841 w 2129493"/>
                <a:gd name="connsiteY1" fmla="*/ 1772507 h 1822290"/>
                <a:gd name="connsiteX2" fmla="*/ 1110780 w 2129493"/>
                <a:gd name="connsiteY2" fmla="*/ 1437545 h 1822290"/>
                <a:gd name="connsiteX3" fmla="*/ 1934124 w 2129493"/>
                <a:gd name="connsiteY3" fmla="*/ 767621 h 1822290"/>
                <a:gd name="connsiteX4" fmla="*/ 2129493 w 2129493"/>
                <a:gd name="connsiteY4" fmla="*/ 0 h 182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493" h="1822290">
                  <a:moveTo>
                    <a:pt x="8337" y="1814378"/>
                  </a:moveTo>
                  <a:cubicBezTo>
                    <a:pt x="-6782" y="1824845"/>
                    <a:pt x="-21900" y="1835313"/>
                    <a:pt x="161841" y="1772507"/>
                  </a:cubicBezTo>
                  <a:cubicBezTo>
                    <a:pt x="345582" y="1709701"/>
                    <a:pt x="815400" y="1605026"/>
                    <a:pt x="1110780" y="1437545"/>
                  </a:cubicBezTo>
                  <a:cubicBezTo>
                    <a:pt x="1406160" y="1270064"/>
                    <a:pt x="1764338" y="1007212"/>
                    <a:pt x="1934124" y="767621"/>
                  </a:cubicBezTo>
                  <a:cubicBezTo>
                    <a:pt x="2103910" y="528030"/>
                    <a:pt x="2129493" y="0"/>
                    <a:pt x="2129493" y="0"/>
                  </a:cubicBezTo>
                </a:path>
              </a:pathLst>
            </a:custGeom>
            <a:ln w="38100" cmpd="sng">
              <a:solidFill>
                <a:schemeClr val="bg1">
                  <a:lumMod val="50000"/>
                </a:schemeClr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561441" y="1736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dirty="0">
                <a:latin typeface="Gill Sans Light"/>
                <a:cs typeface="Gill Sans Light"/>
              </a:rPr>
              <a:t>Scalar Timing Theory</a:t>
            </a:r>
          </a:p>
        </p:txBody>
      </p:sp>
      <p:sp>
        <p:nvSpPr>
          <p:cNvPr id="32" name="Rectangle 31"/>
          <p:cNvSpPr/>
          <p:nvPr/>
        </p:nvSpPr>
        <p:spPr>
          <a:xfrm rot="969193">
            <a:off x="5939047" y="4874358"/>
            <a:ext cx="1439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5482" y="4794668"/>
            <a:ext cx="157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Green or Red?</a:t>
            </a:r>
          </a:p>
        </p:txBody>
      </p:sp>
    </p:spTree>
    <p:extLst>
      <p:ext uri="{BB962C8B-B14F-4D97-AF65-F5344CB8AC3E}">
        <p14:creationId xmlns:p14="http://schemas.microsoft.com/office/powerpoint/2010/main" val="3063107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gmen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5" y="0"/>
            <a:ext cx="849085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8682" y="1435800"/>
            <a:ext cx="149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Model trained</a:t>
            </a:r>
          </a:p>
          <a:p>
            <a:pPr algn="ctr"/>
            <a:r>
              <a:rPr lang="en-US" dirty="0"/>
              <a:t>at 6s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67625" y="2082137"/>
            <a:ext cx="702898" cy="623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58035" y="0"/>
            <a:ext cx="8490857" cy="6858000"/>
            <a:chOff x="607414" y="0"/>
            <a:chExt cx="7837714" cy="6858000"/>
          </a:xfrm>
        </p:grpSpPr>
        <p:pic>
          <p:nvPicPr>
            <p:cNvPr id="6" name="Picture 5" descr="segment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14" y="0"/>
              <a:ext cx="7837714" cy="685800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6087947" y="3932633"/>
              <a:ext cx="289902" cy="3609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787116" y="3286302"/>
              <a:ext cx="1381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trained</a:t>
              </a:r>
            </a:p>
            <a:p>
              <a:pPr algn="ctr"/>
              <a:r>
                <a:rPr lang="en-US" dirty="0"/>
                <a:t>at 18s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8035" y="0"/>
            <a:ext cx="8490857" cy="6858000"/>
            <a:chOff x="1706270" y="0"/>
            <a:chExt cx="7837714" cy="6858000"/>
          </a:xfrm>
        </p:grpSpPr>
        <p:pic>
          <p:nvPicPr>
            <p:cNvPr id="5" name="Picture 4" descr="segment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270" y="0"/>
              <a:ext cx="7837714" cy="685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153176" y="2488126"/>
              <a:ext cx="1381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Model trained</a:t>
              </a:r>
            </a:p>
            <a:p>
              <a:pPr algn="ctr"/>
              <a:r>
                <a:rPr lang="en-US" dirty="0"/>
                <a:t>at 12s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690518" y="3134457"/>
              <a:ext cx="110439" cy="5429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7229832" y="6388518"/>
            <a:ext cx="2452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cf. </a:t>
            </a:r>
            <a:r>
              <a:rPr lang="en-US" dirty="0" err="1"/>
              <a:t>Matell</a:t>
            </a:r>
            <a:r>
              <a:rPr lang="en-US" dirty="0"/>
              <a:t> &amp; </a:t>
            </a:r>
            <a:r>
              <a:rPr lang="en-US" dirty="0" err="1"/>
              <a:t>Meck</a:t>
            </a:r>
            <a:r>
              <a:rPr lang="en-US" dirty="0"/>
              <a:t> (2004)</a:t>
            </a:r>
          </a:p>
        </p:txBody>
      </p:sp>
    </p:spTree>
    <p:extLst>
      <p:ext uri="{BB962C8B-B14F-4D97-AF65-F5344CB8AC3E}">
        <p14:creationId xmlns:p14="http://schemas.microsoft.com/office/powerpoint/2010/main" val="19997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561441" y="1736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/>
              <a:t>IP Models of Interval Timing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86913" y="2318871"/>
            <a:ext cx="7732183" cy="2845129"/>
            <a:chOff x="1003300" y="2318871"/>
            <a:chExt cx="7137400" cy="284512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300" y="2318871"/>
              <a:ext cx="7137400" cy="24892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003301" y="4525055"/>
              <a:ext cx="3629752" cy="6389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33" y="1480142"/>
            <a:ext cx="8183216" cy="37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in ACT-R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Idea: Metronome that starts ticking fast, but gradually slows down</a:t>
            </a:r>
          </a:p>
          <a:p>
            <a:r>
              <a:rPr lang="en-US" dirty="0"/>
              <a:t>The current value of the accumulator is available to the rest of cognition</a:t>
            </a:r>
          </a:p>
          <a:p>
            <a:r>
              <a:rPr lang="en-US" dirty="0"/>
              <a:t>At any moment, the accumulator can be read or matched in the condition of a production</a:t>
            </a:r>
          </a:p>
        </p:txBody>
      </p:sp>
      <p:pic>
        <p:nvPicPr>
          <p:cNvPr id="4" name="Picture 3" descr="screenshot_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762192"/>
            <a:ext cx="8966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3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length of starting pulse</a:t>
            </a:r>
          </a:p>
          <a:p>
            <a:r>
              <a:rPr lang="en-US" dirty="0"/>
              <a:t>t</a:t>
            </a:r>
            <a:r>
              <a:rPr lang="en-US" baseline="-25000" dirty="0"/>
              <a:t>n+1</a:t>
            </a:r>
            <a:r>
              <a:rPr lang="en-US" dirty="0"/>
              <a:t>= </a:t>
            </a:r>
            <a:r>
              <a:rPr lang="en-US" i="1" dirty="0"/>
              <a:t>a </a:t>
            </a:r>
            <a:r>
              <a:rPr lang="en-US" dirty="0"/>
              <a:t>x</a:t>
            </a:r>
            <a:r>
              <a:rPr lang="en-US" i="1" dirty="0"/>
              <a:t> </a:t>
            </a:r>
            <a:r>
              <a:rPr lang="en-US" dirty="0" err="1"/>
              <a:t>t</a:t>
            </a:r>
            <a:r>
              <a:rPr lang="en-US" baseline="-25000" dirty="0" err="1"/>
              <a:t>n</a:t>
            </a:r>
            <a:r>
              <a:rPr lang="en-US" dirty="0"/>
              <a:t> + noise(M=0, SD=b x </a:t>
            </a:r>
            <a:r>
              <a:rPr lang="en-US" i="1" dirty="0"/>
              <a:t>a</a:t>
            </a:r>
            <a:r>
              <a:rPr lang="en-US" dirty="0"/>
              <a:t> x </a:t>
            </a:r>
            <a:r>
              <a:rPr lang="en-US" dirty="0" err="1"/>
              <a:t>t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Noise = logistic noise (ACT-R default, normal-like)</a:t>
            </a:r>
          </a:p>
          <a:p>
            <a:r>
              <a:rPr lang="en-US" dirty="0"/>
              <a:t>Two sets of parameters:</a:t>
            </a:r>
          </a:p>
          <a:p>
            <a:pPr lvl="1"/>
            <a:r>
              <a:rPr lang="is-IS" i="1" dirty="0"/>
              <a:t>t</a:t>
            </a:r>
            <a:r>
              <a:rPr lang="is-IS" baseline="-25000" dirty="0"/>
              <a:t>0</a:t>
            </a:r>
            <a:r>
              <a:rPr lang="is-IS" dirty="0"/>
              <a:t> = 11 ms, a = 1.1, b = 0.015</a:t>
            </a:r>
            <a:br>
              <a:rPr lang="is-IS" dirty="0"/>
            </a:br>
            <a:r>
              <a:rPr lang="sk-SK" i="1" dirty="0"/>
              <a:t>t</a:t>
            </a:r>
            <a:r>
              <a:rPr lang="sk-SK" baseline="-25000" dirty="0"/>
              <a:t>0</a:t>
            </a:r>
            <a:r>
              <a:rPr lang="sk-SK" dirty="0"/>
              <a:t> = 100 ms, a = 1.02, b = 0.015 </a:t>
            </a:r>
          </a:p>
          <a:p>
            <a:pPr lvl="1"/>
            <a:endParaRPr lang="is-I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15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85" y="1521700"/>
            <a:ext cx="7493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6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What is the best model of driving a car?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3C70-8C35-5D47-B0B3-3BF3F0951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65301"/>
            <a:ext cx="6350000" cy="480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00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What makes a good model?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Functional criteria</a:t>
            </a:r>
          </a:p>
          <a:p>
            <a:pPr lvl="1"/>
            <a:r>
              <a:rPr lang="en-US"/>
              <a:t>The model has to be able to show intelligent behavior appropriate for the task</a:t>
            </a:r>
          </a:p>
          <a:p>
            <a:r>
              <a:rPr lang="en-US"/>
              <a:t>Behaviorial criteria</a:t>
            </a:r>
          </a:p>
          <a:p>
            <a:pPr lvl="1"/>
            <a:r>
              <a:rPr lang="en-US"/>
              <a:t>The model has to perform the task in the same way as humans</a:t>
            </a:r>
          </a:p>
          <a:p>
            <a:r>
              <a:rPr lang="en-US"/>
              <a:t>Neurophysiological criteria</a:t>
            </a:r>
          </a:p>
          <a:p>
            <a:pPr lvl="1"/>
            <a:r>
              <a:rPr lang="en-US"/>
              <a:t>The model has to be faithful to what happens in the brain</a:t>
            </a:r>
          </a:p>
          <a:p>
            <a:pPr lvl="2"/>
            <a:r>
              <a:rPr lang="en-US"/>
              <a:t>Use of neural networks or neural representations</a:t>
            </a:r>
          </a:p>
          <a:p>
            <a:pPr lvl="2"/>
            <a:r>
              <a:rPr lang="en-US"/>
              <a:t>Be able to predict brain activation</a:t>
            </a:r>
          </a:p>
        </p:txBody>
      </p:sp>
    </p:spTree>
    <p:extLst>
      <p:ext uri="{BB962C8B-B14F-4D97-AF65-F5344CB8AC3E}">
        <p14:creationId xmlns:p14="http://schemas.microsoft.com/office/powerpoint/2010/main" val="21517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/>
              <a:t>Architecture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759185"/>
            <a:ext cx="8915400" cy="4366978"/>
          </a:xfrm>
        </p:spPr>
        <p:txBody>
          <a:bodyPr>
            <a:normAutofit/>
          </a:bodyPr>
          <a:lstStyle/>
          <a:p>
            <a:r>
              <a:rPr lang="en-US" dirty="0"/>
              <a:t>Have a single formal theory to cover all aspects of cognition</a:t>
            </a:r>
          </a:p>
          <a:p>
            <a:r>
              <a:rPr lang="en-US" dirty="0"/>
              <a:t>Implement this theory as a simulation system</a:t>
            </a:r>
          </a:p>
          <a:p>
            <a:r>
              <a:rPr lang="en-US" dirty="0"/>
              <a:t>Build models to explain particular phenomena/experiments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1246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template2011">
  <a:themeElements>
    <a:clrScheme name="Simple Red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CC0000"/>
      </a:accent1>
      <a:accent2>
        <a:srgbClr val="007F23"/>
      </a:accent2>
      <a:accent3>
        <a:srgbClr val="06517F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presentation-template2011.potx</Template>
  <TotalTime>43968</TotalTime>
  <Words>1570</Words>
  <Application>Microsoft Macintosh PowerPoint</Application>
  <PresentationFormat>A4 Paper (210x297 mm)</PresentationFormat>
  <Paragraphs>313</Paragraphs>
  <Slides>69</Slides>
  <Notes>23</Notes>
  <HiddenSlides>3</HiddenSlides>
  <MMClips>1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7" baseType="lpstr">
      <vt:lpstr>Arial</vt:lpstr>
      <vt:lpstr>Calibri</vt:lpstr>
      <vt:lpstr>Georgia</vt:lpstr>
      <vt:lpstr>Gill Sans</vt:lpstr>
      <vt:lpstr>Gill Sans Light</vt:lpstr>
      <vt:lpstr>Gill Sans MT</vt:lpstr>
      <vt:lpstr>Helvetica</vt:lpstr>
      <vt:lpstr>Helvetica Neue Light</vt:lpstr>
      <vt:lpstr>Helvetica Neue Medium</vt:lpstr>
      <vt:lpstr>Monotype Sorts</vt:lpstr>
      <vt:lpstr>Optima</vt:lpstr>
      <vt:lpstr>Times</vt:lpstr>
      <vt:lpstr>Times New Roman</vt:lpstr>
      <vt:lpstr>Trebuchet MS</vt:lpstr>
      <vt:lpstr>Wingdings</vt:lpstr>
      <vt:lpstr>presentation-template2011</vt:lpstr>
      <vt:lpstr>CogModDistraction</vt:lpstr>
      <vt:lpstr>Equation</vt:lpstr>
      <vt:lpstr>What is Cognitive Modeling?</vt:lpstr>
      <vt:lpstr>You can’t play Twenty Questions with Nature and win</vt:lpstr>
      <vt:lpstr>Newell’s solutions</vt:lpstr>
      <vt:lpstr>Possible models of driving a car</vt:lpstr>
      <vt:lpstr>PowerPoint Presentation</vt:lpstr>
      <vt:lpstr>What is the best model of driving a car?</vt:lpstr>
      <vt:lpstr>What is the best model of driving a car?</vt:lpstr>
      <vt:lpstr>What makes a good model?</vt:lpstr>
      <vt:lpstr>Architecture approach</vt:lpstr>
      <vt:lpstr>Modular cognitive architectures</vt:lpstr>
      <vt:lpstr>PowerPoint Presentation</vt:lpstr>
      <vt:lpstr>PowerPoint Presentation</vt:lpstr>
      <vt:lpstr>Levels of abstraction for Cognition (Newell)</vt:lpstr>
      <vt:lpstr>This course: two modules</vt:lpstr>
      <vt:lpstr>ACT-R declarative memory</vt:lpstr>
      <vt:lpstr>ACT-R declarative memory</vt:lpstr>
      <vt:lpstr>ACT-R Declarative Memory</vt:lpstr>
      <vt:lpstr>Sugar Factory Task  (Berry &amp; Broadbent, model by Wallach)</vt:lpstr>
      <vt:lpstr>Sugar Factory details</vt:lpstr>
      <vt:lpstr>Sugar Factory task</vt:lpstr>
      <vt:lpstr>Wallach’s model</vt:lpstr>
      <vt:lpstr>Results</vt:lpstr>
      <vt:lpstr>Interval Timing</vt:lpstr>
      <vt:lpstr>PowerPoint Presentation</vt:lpstr>
      <vt:lpstr>It’s a type of “automatic” timing that is important for cognitive control, for decision making in faster paced tasks, for making inferences...  </vt:lpstr>
      <vt:lpstr>“Unlike vision and audition, there are no dedicated sensors for time. Yet the passage of time is as perceptually salient as the color of an apple or the timbre of a tuba.” (Ivry 2004)</vt:lpstr>
      <vt:lpstr>Why bother with time?</vt:lpstr>
      <vt:lpstr>Levelt (1989) Speaking: From Intention to Articulation </vt:lpstr>
      <vt:lpstr>PowerPoint Presentation</vt:lpstr>
      <vt:lpstr>PowerPoint Presentation</vt:lpstr>
      <vt:lpstr>PowerPoint Presentation</vt:lpstr>
      <vt:lpstr>Temporal Generalization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Ready-Set-Go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Scalar Property</vt:lpstr>
      <vt:lpstr>Peak Procedure</vt:lpstr>
      <vt:lpstr>Scalar Property</vt:lpstr>
      <vt:lpstr>What drives interval timing?</vt:lpstr>
      <vt:lpstr>Human Interval Timing</vt:lpstr>
      <vt:lpstr>Information Processing Approaches to Interval Timing</vt:lpstr>
      <vt:lpstr>IP Models of Interval Timing</vt:lpstr>
      <vt:lpstr>Scalar Timing Theory</vt:lpstr>
      <vt:lpstr>Scalar Timing Theory</vt:lpstr>
      <vt:lpstr>PowerPoint Presentation</vt:lpstr>
      <vt:lpstr>PowerPoint Presentation</vt:lpstr>
      <vt:lpstr>PowerPoint Presentation</vt:lpstr>
      <vt:lpstr>PowerPoint Presentation</vt:lpstr>
      <vt:lpstr>Timing in ACT-R</vt:lpstr>
      <vt:lpstr>Stochastic Process</vt:lpstr>
      <vt:lpstr>Bisection</vt:lpstr>
    </vt:vector>
  </TitlesOfParts>
  <Company>University of Groningen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Jelmer Borst</dc:creator>
  <cp:lastModifiedBy>Niels Taatgen</cp:lastModifiedBy>
  <cp:revision>966</cp:revision>
  <cp:lastPrinted>2013-11-13T07:39:40Z</cp:lastPrinted>
  <dcterms:created xsi:type="dcterms:W3CDTF">2011-02-18T10:54:14Z</dcterms:created>
  <dcterms:modified xsi:type="dcterms:W3CDTF">2021-11-15T09:08:47Z</dcterms:modified>
</cp:coreProperties>
</file>